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1.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08" r:id="rId1"/>
  </p:sldMasterIdLst>
  <p:notesMasterIdLst>
    <p:notesMasterId r:id="rId14"/>
  </p:notesMasterIdLst>
  <p:handoutMasterIdLst>
    <p:handoutMasterId r:id="rId15"/>
  </p:handoutMasterIdLst>
  <p:sldIdLst>
    <p:sldId id="282" r:id="rId2"/>
    <p:sldId id="391" r:id="rId3"/>
    <p:sldId id="393" r:id="rId4"/>
    <p:sldId id="392" r:id="rId5"/>
    <p:sldId id="401" r:id="rId6"/>
    <p:sldId id="394" r:id="rId7"/>
    <p:sldId id="396" r:id="rId8"/>
    <p:sldId id="395" r:id="rId9"/>
    <p:sldId id="397" r:id="rId10"/>
    <p:sldId id="400" r:id="rId11"/>
    <p:sldId id="291" r:id="rId12"/>
    <p:sldId id="398" r:id="rId13"/>
  </p:sldIdLst>
  <p:sldSz cx="9144000" cy="6858000" type="screen4x3"/>
  <p:notesSz cx="6669088"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8AA40"/>
    <a:srgbClr val="A6E8C1"/>
    <a:srgbClr val="187631"/>
    <a:srgbClr val="8456B2"/>
    <a:srgbClr val="7DC97D"/>
    <a:srgbClr val="AD403D"/>
    <a:srgbClr val="CC0000"/>
    <a:srgbClr val="6DAD1F"/>
    <a:srgbClr val="A8F2A8"/>
    <a:srgbClr val="B9E5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62" autoAdjust="0"/>
    <p:restoredTop sz="95678" autoAdjust="0"/>
  </p:normalViewPr>
  <p:slideViewPr>
    <p:cSldViewPr>
      <p:cViewPr>
        <p:scale>
          <a:sx n="70" d="100"/>
          <a:sy n="70" d="100"/>
        </p:scale>
        <p:origin x="-504" y="-72"/>
      </p:cViewPr>
      <p:guideLst>
        <p:guide orient="horz" pos="2160"/>
        <p:guide pos="2880"/>
      </p:guideLst>
    </p:cSldViewPr>
  </p:slideViewPr>
  <p:outlineViewPr>
    <p:cViewPr>
      <p:scale>
        <a:sx n="33" d="100"/>
        <a:sy n="33" d="100"/>
      </p:scale>
      <p:origin x="48"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250" cy="4968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778250" y="0"/>
            <a:ext cx="2889250" cy="496888"/>
          </a:xfrm>
          <a:prstGeom prst="rect">
            <a:avLst/>
          </a:prstGeom>
        </p:spPr>
        <p:txBody>
          <a:bodyPr vert="horz" lIns="91440" tIns="45720" rIns="91440" bIns="45720" rtlCol="0"/>
          <a:lstStyle>
            <a:lvl1pPr algn="r">
              <a:defRPr sz="1200"/>
            </a:lvl1pPr>
          </a:lstStyle>
          <a:p>
            <a:fld id="{91E5CF5B-A3CB-45D1-9884-1DCF58D6D7F8}" type="datetimeFigureOut">
              <a:rPr lang="en-GB" smtClean="0"/>
              <a:t>07/09/2015</a:t>
            </a:fld>
            <a:endParaRPr lang="en-GB"/>
          </a:p>
        </p:txBody>
      </p:sp>
      <p:sp>
        <p:nvSpPr>
          <p:cNvPr id="4" name="Footer Placeholder 3"/>
          <p:cNvSpPr>
            <a:spLocks noGrp="1"/>
          </p:cNvSpPr>
          <p:nvPr>
            <p:ph type="ftr" sz="quarter" idx="2"/>
          </p:nvPr>
        </p:nvSpPr>
        <p:spPr>
          <a:xfrm>
            <a:off x="0" y="9428165"/>
            <a:ext cx="2889250" cy="4968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778250" y="9428165"/>
            <a:ext cx="2889250" cy="496887"/>
          </a:xfrm>
          <a:prstGeom prst="rect">
            <a:avLst/>
          </a:prstGeom>
        </p:spPr>
        <p:txBody>
          <a:bodyPr vert="horz" lIns="91440" tIns="45720" rIns="91440" bIns="45720" rtlCol="0" anchor="b"/>
          <a:lstStyle>
            <a:lvl1pPr algn="r">
              <a:defRPr sz="1200"/>
            </a:lvl1pPr>
          </a:lstStyle>
          <a:p>
            <a:fld id="{9444B61E-2DC8-4CC7-B0F8-D15299CAD5B3}" type="slidenum">
              <a:rPr lang="en-GB" smtClean="0"/>
              <a:t>‹#›</a:t>
            </a:fld>
            <a:endParaRPr lang="en-GB"/>
          </a:p>
        </p:txBody>
      </p:sp>
    </p:spTree>
    <p:extLst>
      <p:ext uri="{BB962C8B-B14F-4D97-AF65-F5344CB8AC3E}">
        <p14:creationId xmlns:p14="http://schemas.microsoft.com/office/powerpoint/2010/main" val="12997686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777607" y="0"/>
            <a:ext cx="2889938" cy="496332"/>
          </a:xfrm>
          <a:prstGeom prst="rect">
            <a:avLst/>
          </a:prstGeom>
        </p:spPr>
        <p:txBody>
          <a:bodyPr vert="horz" lIns="91440" tIns="45720" rIns="91440" bIns="45720" rtlCol="0"/>
          <a:lstStyle>
            <a:lvl1pPr algn="r">
              <a:defRPr sz="1200"/>
            </a:lvl1pPr>
          </a:lstStyle>
          <a:p>
            <a:fld id="{45DBBCEF-4024-4E3B-8465-A0B8E846CC97}" type="datetimeFigureOut">
              <a:rPr lang="en-GB" smtClean="0"/>
              <a:pPr/>
              <a:t>07/09/2015</a:t>
            </a:fld>
            <a:endParaRPr lang="en-GB"/>
          </a:p>
        </p:txBody>
      </p:sp>
      <p:sp>
        <p:nvSpPr>
          <p:cNvPr id="4" name="Slide Image Placeholder 3"/>
          <p:cNvSpPr>
            <a:spLocks noGrp="1" noRot="1" noChangeAspect="1"/>
          </p:cNvSpPr>
          <p:nvPr>
            <p:ph type="sldImg" idx="2"/>
          </p:nvPr>
        </p:nvSpPr>
        <p:spPr>
          <a:xfrm>
            <a:off x="854075" y="744538"/>
            <a:ext cx="4960938"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66909" y="4715155"/>
            <a:ext cx="5335270" cy="446698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28583"/>
            <a:ext cx="2889938" cy="496332"/>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777607" y="9428583"/>
            <a:ext cx="2889938" cy="496332"/>
          </a:xfrm>
          <a:prstGeom prst="rect">
            <a:avLst/>
          </a:prstGeom>
        </p:spPr>
        <p:txBody>
          <a:bodyPr vert="horz" lIns="91440" tIns="45720" rIns="91440" bIns="45720" rtlCol="0" anchor="b"/>
          <a:lstStyle>
            <a:lvl1pPr algn="r">
              <a:defRPr sz="1200"/>
            </a:lvl1pPr>
          </a:lstStyle>
          <a:p>
            <a:fld id="{DB6B6DA8-6B76-4E69-8334-957B7D2F5DA2}" type="slidenum">
              <a:rPr lang="en-GB" smtClean="0"/>
              <a:pPr/>
              <a:t>‹#›</a:t>
            </a:fld>
            <a:endParaRPr lang="en-GB"/>
          </a:p>
        </p:txBody>
      </p:sp>
    </p:spTree>
    <p:extLst>
      <p:ext uri="{BB962C8B-B14F-4D97-AF65-F5344CB8AC3E}">
        <p14:creationId xmlns:p14="http://schemas.microsoft.com/office/powerpoint/2010/main" val="36561148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DB6B6DA8-6B76-4E69-8334-957B7D2F5DA2}" type="slidenum">
              <a:rPr lang="en-GB" smtClean="0"/>
              <a:pPr/>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Mention</a:t>
            </a:r>
            <a:r>
              <a:rPr lang="en-GB" baseline="0" dirty="0" smtClean="0"/>
              <a:t> website review </a:t>
            </a:r>
            <a:endParaRPr lang="en-GB" dirty="0"/>
          </a:p>
        </p:txBody>
      </p:sp>
      <p:sp>
        <p:nvSpPr>
          <p:cNvPr id="4" name="Slide Number Placeholder 3"/>
          <p:cNvSpPr>
            <a:spLocks noGrp="1"/>
          </p:cNvSpPr>
          <p:nvPr>
            <p:ph type="sldNum" sz="quarter" idx="10"/>
          </p:nvPr>
        </p:nvSpPr>
        <p:spPr/>
        <p:txBody>
          <a:bodyPr/>
          <a:lstStyle/>
          <a:p>
            <a:fld id="{DB6B6DA8-6B76-4E69-8334-957B7D2F5DA2}" type="slidenum">
              <a:rPr lang="en-GB" smtClean="0"/>
              <a:pPr/>
              <a:t>10</a:t>
            </a:fld>
            <a:endParaRPr lang="en-GB"/>
          </a:p>
        </p:txBody>
      </p:sp>
    </p:spTree>
    <p:extLst>
      <p:ext uri="{BB962C8B-B14F-4D97-AF65-F5344CB8AC3E}">
        <p14:creationId xmlns:p14="http://schemas.microsoft.com/office/powerpoint/2010/main" val="24968030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DB6B6DA8-6B76-4E69-8334-957B7D2F5DA2}" type="slidenum">
              <a:rPr lang="en-GB" smtClean="0"/>
              <a:pPr/>
              <a:t>11</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Mention</a:t>
            </a:r>
            <a:r>
              <a:rPr lang="en-GB" baseline="0" dirty="0" smtClean="0"/>
              <a:t> website review </a:t>
            </a:r>
            <a:endParaRPr lang="en-GB" dirty="0"/>
          </a:p>
        </p:txBody>
      </p:sp>
      <p:sp>
        <p:nvSpPr>
          <p:cNvPr id="4" name="Slide Number Placeholder 3"/>
          <p:cNvSpPr>
            <a:spLocks noGrp="1"/>
          </p:cNvSpPr>
          <p:nvPr>
            <p:ph type="sldNum" sz="quarter" idx="10"/>
          </p:nvPr>
        </p:nvSpPr>
        <p:spPr/>
        <p:txBody>
          <a:bodyPr/>
          <a:lstStyle/>
          <a:p>
            <a:fld id="{DB6B6DA8-6B76-4E69-8334-957B7D2F5DA2}" type="slidenum">
              <a:rPr lang="en-GB" smtClean="0"/>
              <a:pPr/>
              <a:t>12</a:t>
            </a:fld>
            <a:endParaRPr lang="en-GB"/>
          </a:p>
        </p:txBody>
      </p:sp>
    </p:spTree>
    <p:extLst>
      <p:ext uri="{BB962C8B-B14F-4D97-AF65-F5344CB8AC3E}">
        <p14:creationId xmlns:p14="http://schemas.microsoft.com/office/powerpoint/2010/main" val="24968030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Mention</a:t>
            </a:r>
            <a:r>
              <a:rPr lang="en-GB" baseline="0" dirty="0" smtClean="0"/>
              <a:t> website review </a:t>
            </a:r>
            <a:endParaRPr lang="en-GB" dirty="0"/>
          </a:p>
        </p:txBody>
      </p:sp>
      <p:sp>
        <p:nvSpPr>
          <p:cNvPr id="4" name="Slide Number Placeholder 3"/>
          <p:cNvSpPr>
            <a:spLocks noGrp="1"/>
          </p:cNvSpPr>
          <p:nvPr>
            <p:ph type="sldNum" sz="quarter" idx="10"/>
          </p:nvPr>
        </p:nvSpPr>
        <p:spPr/>
        <p:txBody>
          <a:bodyPr/>
          <a:lstStyle/>
          <a:p>
            <a:fld id="{DB6B6DA8-6B76-4E69-8334-957B7D2F5DA2}" type="slidenum">
              <a:rPr lang="en-GB" smtClean="0"/>
              <a:pPr/>
              <a:t>2</a:t>
            </a:fld>
            <a:endParaRPr lang="en-GB"/>
          </a:p>
        </p:txBody>
      </p:sp>
    </p:spTree>
    <p:extLst>
      <p:ext uri="{BB962C8B-B14F-4D97-AF65-F5344CB8AC3E}">
        <p14:creationId xmlns:p14="http://schemas.microsoft.com/office/powerpoint/2010/main" val="24968030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Mention</a:t>
            </a:r>
            <a:r>
              <a:rPr lang="en-GB" baseline="0" dirty="0" smtClean="0"/>
              <a:t> website review </a:t>
            </a:r>
            <a:endParaRPr lang="en-GB" dirty="0"/>
          </a:p>
        </p:txBody>
      </p:sp>
      <p:sp>
        <p:nvSpPr>
          <p:cNvPr id="4" name="Slide Number Placeholder 3"/>
          <p:cNvSpPr>
            <a:spLocks noGrp="1"/>
          </p:cNvSpPr>
          <p:nvPr>
            <p:ph type="sldNum" sz="quarter" idx="10"/>
          </p:nvPr>
        </p:nvSpPr>
        <p:spPr/>
        <p:txBody>
          <a:bodyPr/>
          <a:lstStyle/>
          <a:p>
            <a:fld id="{DB6B6DA8-6B76-4E69-8334-957B7D2F5DA2}" type="slidenum">
              <a:rPr lang="en-GB" smtClean="0"/>
              <a:pPr/>
              <a:t>3</a:t>
            </a:fld>
            <a:endParaRPr lang="en-GB"/>
          </a:p>
        </p:txBody>
      </p:sp>
    </p:spTree>
    <p:extLst>
      <p:ext uri="{BB962C8B-B14F-4D97-AF65-F5344CB8AC3E}">
        <p14:creationId xmlns:p14="http://schemas.microsoft.com/office/powerpoint/2010/main" val="2496803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Mention</a:t>
            </a:r>
            <a:r>
              <a:rPr lang="en-GB" baseline="0" dirty="0" smtClean="0"/>
              <a:t> website review </a:t>
            </a:r>
            <a:endParaRPr lang="en-GB" dirty="0"/>
          </a:p>
        </p:txBody>
      </p:sp>
      <p:sp>
        <p:nvSpPr>
          <p:cNvPr id="4" name="Slide Number Placeholder 3"/>
          <p:cNvSpPr>
            <a:spLocks noGrp="1"/>
          </p:cNvSpPr>
          <p:nvPr>
            <p:ph type="sldNum" sz="quarter" idx="10"/>
          </p:nvPr>
        </p:nvSpPr>
        <p:spPr/>
        <p:txBody>
          <a:bodyPr/>
          <a:lstStyle/>
          <a:p>
            <a:fld id="{DB6B6DA8-6B76-4E69-8334-957B7D2F5DA2}" type="slidenum">
              <a:rPr lang="en-GB" smtClean="0"/>
              <a:pPr/>
              <a:t>4</a:t>
            </a:fld>
            <a:endParaRPr lang="en-GB"/>
          </a:p>
        </p:txBody>
      </p:sp>
    </p:spTree>
    <p:extLst>
      <p:ext uri="{BB962C8B-B14F-4D97-AF65-F5344CB8AC3E}">
        <p14:creationId xmlns:p14="http://schemas.microsoft.com/office/powerpoint/2010/main" val="24968030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Mention</a:t>
            </a:r>
            <a:r>
              <a:rPr lang="en-GB" baseline="0" dirty="0" smtClean="0"/>
              <a:t> website review </a:t>
            </a:r>
            <a:endParaRPr lang="en-GB" dirty="0"/>
          </a:p>
        </p:txBody>
      </p:sp>
      <p:sp>
        <p:nvSpPr>
          <p:cNvPr id="4" name="Slide Number Placeholder 3"/>
          <p:cNvSpPr>
            <a:spLocks noGrp="1"/>
          </p:cNvSpPr>
          <p:nvPr>
            <p:ph type="sldNum" sz="quarter" idx="10"/>
          </p:nvPr>
        </p:nvSpPr>
        <p:spPr/>
        <p:txBody>
          <a:bodyPr/>
          <a:lstStyle/>
          <a:p>
            <a:fld id="{DB6B6DA8-6B76-4E69-8334-957B7D2F5DA2}" type="slidenum">
              <a:rPr lang="en-GB" smtClean="0"/>
              <a:pPr/>
              <a:t>5</a:t>
            </a:fld>
            <a:endParaRPr lang="en-GB"/>
          </a:p>
        </p:txBody>
      </p:sp>
    </p:spTree>
    <p:extLst>
      <p:ext uri="{BB962C8B-B14F-4D97-AF65-F5344CB8AC3E}">
        <p14:creationId xmlns:p14="http://schemas.microsoft.com/office/powerpoint/2010/main" val="24968030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Mention</a:t>
            </a:r>
            <a:r>
              <a:rPr lang="en-GB" baseline="0" dirty="0" smtClean="0"/>
              <a:t> website review </a:t>
            </a:r>
            <a:endParaRPr lang="en-GB" dirty="0"/>
          </a:p>
        </p:txBody>
      </p:sp>
      <p:sp>
        <p:nvSpPr>
          <p:cNvPr id="4" name="Slide Number Placeholder 3"/>
          <p:cNvSpPr>
            <a:spLocks noGrp="1"/>
          </p:cNvSpPr>
          <p:nvPr>
            <p:ph type="sldNum" sz="quarter" idx="10"/>
          </p:nvPr>
        </p:nvSpPr>
        <p:spPr/>
        <p:txBody>
          <a:bodyPr/>
          <a:lstStyle/>
          <a:p>
            <a:fld id="{DB6B6DA8-6B76-4E69-8334-957B7D2F5DA2}" type="slidenum">
              <a:rPr lang="en-GB" smtClean="0"/>
              <a:pPr/>
              <a:t>6</a:t>
            </a:fld>
            <a:endParaRPr lang="en-GB"/>
          </a:p>
        </p:txBody>
      </p:sp>
    </p:spTree>
    <p:extLst>
      <p:ext uri="{BB962C8B-B14F-4D97-AF65-F5344CB8AC3E}">
        <p14:creationId xmlns:p14="http://schemas.microsoft.com/office/powerpoint/2010/main" val="24968030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Mention</a:t>
            </a:r>
            <a:r>
              <a:rPr lang="en-GB" baseline="0" dirty="0" smtClean="0"/>
              <a:t> website review </a:t>
            </a:r>
            <a:endParaRPr lang="en-GB" dirty="0"/>
          </a:p>
        </p:txBody>
      </p:sp>
      <p:sp>
        <p:nvSpPr>
          <p:cNvPr id="4" name="Slide Number Placeholder 3"/>
          <p:cNvSpPr>
            <a:spLocks noGrp="1"/>
          </p:cNvSpPr>
          <p:nvPr>
            <p:ph type="sldNum" sz="quarter" idx="10"/>
          </p:nvPr>
        </p:nvSpPr>
        <p:spPr/>
        <p:txBody>
          <a:bodyPr/>
          <a:lstStyle/>
          <a:p>
            <a:fld id="{DB6B6DA8-6B76-4E69-8334-957B7D2F5DA2}" type="slidenum">
              <a:rPr lang="en-GB" smtClean="0"/>
              <a:pPr/>
              <a:t>7</a:t>
            </a:fld>
            <a:endParaRPr lang="en-GB"/>
          </a:p>
        </p:txBody>
      </p:sp>
    </p:spTree>
    <p:extLst>
      <p:ext uri="{BB962C8B-B14F-4D97-AF65-F5344CB8AC3E}">
        <p14:creationId xmlns:p14="http://schemas.microsoft.com/office/powerpoint/2010/main" val="24968030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Mention</a:t>
            </a:r>
            <a:r>
              <a:rPr lang="en-GB" baseline="0" dirty="0" smtClean="0"/>
              <a:t> website review </a:t>
            </a:r>
            <a:endParaRPr lang="en-GB" dirty="0"/>
          </a:p>
        </p:txBody>
      </p:sp>
      <p:sp>
        <p:nvSpPr>
          <p:cNvPr id="4" name="Slide Number Placeholder 3"/>
          <p:cNvSpPr>
            <a:spLocks noGrp="1"/>
          </p:cNvSpPr>
          <p:nvPr>
            <p:ph type="sldNum" sz="quarter" idx="10"/>
          </p:nvPr>
        </p:nvSpPr>
        <p:spPr/>
        <p:txBody>
          <a:bodyPr/>
          <a:lstStyle/>
          <a:p>
            <a:fld id="{DB6B6DA8-6B76-4E69-8334-957B7D2F5DA2}" type="slidenum">
              <a:rPr lang="en-GB" smtClean="0"/>
              <a:pPr/>
              <a:t>8</a:t>
            </a:fld>
            <a:endParaRPr lang="en-GB"/>
          </a:p>
        </p:txBody>
      </p:sp>
    </p:spTree>
    <p:extLst>
      <p:ext uri="{BB962C8B-B14F-4D97-AF65-F5344CB8AC3E}">
        <p14:creationId xmlns:p14="http://schemas.microsoft.com/office/powerpoint/2010/main" val="24968030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Mention</a:t>
            </a:r>
            <a:r>
              <a:rPr lang="en-GB" baseline="0" dirty="0" smtClean="0"/>
              <a:t> website review </a:t>
            </a:r>
            <a:endParaRPr lang="en-GB" dirty="0"/>
          </a:p>
        </p:txBody>
      </p:sp>
      <p:sp>
        <p:nvSpPr>
          <p:cNvPr id="4" name="Slide Number Placeholder 3"/>
          <p:cNvSpPr>
            <a:spLocks noGrp="1"/>
          </p:cNvSpPr>
          <p:nvPr>
            <p:ph type="sldNum" sz="quarter" idx="10"/>
          </p:nvPr>
        </p:nvSpPr>
        <p:spPr/>
        <p:txBody>
          <a:bodyPr/>
          <a:lstStyle/>
          <a:p>
            <a:fld id="{DB6B6DA8-6B76-4E69-8334-957B7D2F5DA2}" type="slidenum">
              <a:rPr lang="en-GB" smtClean="0"/>
              <a:pPr/>
              <a:t>9</a:t>
            </a:fld>
            <a:endParaRPr lang="en-GB"/>
          </a:p>
        </p:txBody>
      </p:sp>
    </p:spTree>
    <p:extLst>
      <p:ext uri="{BB962C8B-B14F-4D97-AF65-F5344CB8AC3E}">
        <p14:creationId xmlns:p14="http://schemas.microsoft.com/office/powerpoint/2010/main" val="2496803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2EC002FE-E1F7-4BA9-BF9D-817D4A1C72DA}" type="datetime1">
              <a:rPr lang="en-US" smtClean="0"/>
              <a:t>9/7/2015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6247344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229F24A-8FA9-458E-BB48-99FA7907DA6C}" type="datetime1">
              <a:rPr lang="en-US" smtClean="0"/>
              <a:t>9/7/2015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9302050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488E9FF9-3102-404E-A544-B78866BAF532}" type="datetime1">
              <a:rPr lang="en-US" smtClean="0"/>
              <a:t>9/7/2015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0419853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CA9A40F-AC9A-4B13-89F7-4C80EE9E123E}" type="datetime1">
              <a:rPr lang="en-US" smtClean="0"/>
              <a:t>9/7/2015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1144405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C9CD705-0FE7-4613-A243-C12C25E4CA4B}" type="datetime1">
              <a:rPr lang="en-US" smtClean="0"/>
              <a:t>9/7/2015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5349295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FE93A596-AA35-4B8A-A053-791B2E438695}" type="datetime1">
              <a:rPr lang="en-US" smtClean="0"/>
              <a:t>9/7/2015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3073201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B1760EAF-6508-4324-8703-AC272775AEED}" type="datetime1">
              <a:rPr lang="en-US" smtClean="0"/>
              <a:t>9/7/2015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5627994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63801A51-DCA5-429E-8F40-40DD73F4B930}" type="datetime1">
              <a:rPr lang="en-US" smtClean="0"/>
              <a:t>9/7/2015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462993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4DD722-EBFF-456A-B065-8FBB9155B8D3}" type="datetime1">
              <a:rPr lang="en-US" smtClean="0"/>
              <a:t>9/7/2015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0231408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C2624B5-26D1-46F5-9FD1-881B5841AE79}" type="datetime1">
              <a:rPr lang="en-US" smtClean="0"/>
              <a:t>9/7/2015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6993251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9292417-929F-4050-A218-3833B068C87A}" type="datetime1">
              <a:rPr lang="en-US" smtClean="0"/>
              <a:t>9/7/2015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316917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68000">
              <a:schemeClr val="accent3">
                <a:lumMod val="20000"/>
                <a:lumOff val="80000"/>
              </a:schemeClr>
            </a:gs>
            <a:gs pos="99000">
              <a:schemeClr val="accent3"/>
            </a:gs>
            <a:gs pos="84000">
              <a:schemeClr val="accent3">
                <a:lumMod val="40000"/>
                <a:lumOff val="60000"/>
              </a:schemeClr>
            </a:gs>
            <a:gs pos="51000">
              <a:schemeClr val="bg1"/>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E4D3FE-32DC-48BA-AFD6-7588CFF8E89B}" type="datetime1">
              <a:rPr lang="en-US" smtClean="0"/>
              <a:t>9/7/2015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1852054286"/>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mailto:DCUSA@electralink.co.uk"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mailto:DCUSA@electralink.co.uk"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178169" y="3429000"/>
            <a:ext cx="6400800" cy="1752600"/>
          </a:xfrm>
        </p:spPr>
        <p:txBody>
          <a:bodyPr>
            <a:normAutofit/>
          </a:bodyPr>
          <a:lstStyle/>
          <a:p>
            <a:r>
              <a:rPr lang="en-GB" b="1" dirty="0" smtClean="0">
                <a:solidFill>
                  <a:schemeClr val="tx1">
                    <a:lumMod val="65000"/>
                    <a:lumOff val="35000"/>
                  </a:schemeClr>
                </a:solidFill>
              </a:rPr>
              <a:t>DCP 204 ‘Smart </a:t>
            </a:r>
            <a:r>
              <a:rPr lang="en-GB" b="1" dirty="0">
                <a:solidFill>
                  <a:schemeClr val="tx1">
                    <a:lumMod val="65000"/>
                    <a:lumOff val="35000"/>
                  </a:schemeClr>
                </a:solidFill>
              </a:rPr>
              <a:t>Metering Related Amendments to Schedule 8’</a:t>
            </a:r>
            <a:endParaRPr lang="en-GB" b="1" dirty="0" smtClean="0">
              <a:solidFill>
                <a:schemeClr val="tx1">
                  <a:lumMod val="65000"/>
                  <a:lumOff val="35000"/>
                </a:schemeClr>
              </a:solidFill>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19400" y="1295400"/>
            <a:ext cx="3118338" cy="10048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fld id="{B6F15528-21DE-4FAA-801E-634DDDAF4B2B}" type="slidenum">
              <a:rPr lang="en-US" smtClean="0"/>
              <a:pPr/>
              <a:t>1</a:t>
            </a:fld>
            <a:endParaRPr lang="en-US"/>
          </a:p>
        </p:txBody>
      </p:sp>
    </p:spTree>
    <p:extLst>
      <p:ext uri="{BB962C8B-B14F-4D97-AF65-F5344CB8AC3E}">
        <p14:creationId xmlns:p14="http://schemas.microsoft.com/office/powerpoint/2010/main" val="303938565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143000"/>
          </a:xfrm>
        </p:spPr>
        <p:txBody>
          <a:bodyPr>
            <a:normAutofit/>
          </a:bodyPr>
          <a:lstStyle/>
          <a:p>
            <a:r>
              <a:rPr lang="en-GB" dirty="0" smtClean="0">
                <a:solidFill>
                  <a:schemeClr val="tx1">
                    <a:lumMod val="65000"/>
                    <a:lumOff val="35000"/>
                  </a:schemeClr>
                </a:solidFill>
              </a:rPr>
              <a:t>Next Steps</a:t>
            </a:r>
            <a:endParaRPr lang="en-GB" dirty="0">
              <a:solidFill>
                <a:schemeClr val="tx1">
                  <a:lumMod val="65000"/>
                  <a:lumOff val="35000"/>
                </a:schemeClr>
              </a:solidFill>
            </a:endParaRPr>
          </a:p>
        </p:txBody>
      </p:sp>
      <p:sp>
        <p:nvSpPr>
          <p:cNvPr id="3" name="Subtitle 2"/>
          <p:cNvSpPr>
            <a:spLocks noGrp="1"/>
          </p:cNvSpPr>
          <p:nvPr>
            <p:ph idx="1"/>
          </p:nvPr>
        </p:nvSpPr>
        <p:spPr>
          <a:xfrm>
            <a:off x="457200" y="1752600"/>
            <a:ext cx="8229600" cy="4525963"/>
          </a:xfrm>
        </p:spPr>
        <p:txBody>
          <a:bodyPr>
            <a:normAutofit fontScale="92500" lnSpcReduction="20000"/>
          </a:bodyPr>
          <a:lstStyle/>
          <a:p>
            <a:r>
              <a:rPr lang="en-GB" sz="2400" dirty="0" smtClean="0">
                <a:solidFill>
                  <a:schemeClr val="tx1">
                    <a:lumMod val="65000"/>
                    <a:lumOff val="35000"/>
                  </a:schemeClr>
                </a:solidFill>
              </a:rPr>
              <a:t>The consultation will be issued on </a:t>
            </a:r>
            <a:r>
              <a:rPr lang="en-GB" sz="2400" b="1" dirty="0">
                <a:solidFill>
                  <a:schemeClr val="tx1">
                    <a:lumMod val="65000"/>
                    <a:lumOff val="35000"/>
                  </a:schemeClr>
                </a:solidFill>
              </a:rPr>
              <a:t>17 September 2015 </a:t>
            </a:r>
            <a:r>
              <a:rPr lang="en-GB" sz="2400" dirty="0" smtClean="0">
                <a:solidFill>
                  <a:schemeClr val="tx1">
                    <a:lumMod val="65000"/>
                    <a:lumOff val="35000"/>
                  </a:schemeClr>
                </a:solidFill>
              </a:rPr>
              <a:t>to DCUSA Contract Managers, with responses due by </a:t>
            </a:r>
            <a:r>
              <a:rPr lang="en-GB" sz="2400" b="1" dirty="0" smtClean="0">
                <a:solidFill>
                  <a:schemeClr val="tx1">
                    <a:lumMod val="65000"/>
                    <a:lumOff val="35000"/>
                  </a:schemeClr>
                </a:solidFill>
              </a:rPr>
              <a:t>8</a:t>
            </a:r>
            <a:r>
              <a:rPr lang="en-GB" sz="2400" dirty="0" smtClean="0">
                <a:solidFill>
                  <a:schemeClr val="tx1">
                    <a:lumMod val="65000"/>
                    <a:lumOff val="35000"/>
                  </a:schemeClr>
                </a:solidFill>
              </a:rPr>
              <a:t> </a:t>
            </a:r>
            <a:r>
              <a:rPr lang="en-GB" sz="2400" b="1" dirty="0" smtClean="0">
                <a:solidFill>
                  <a:schemeClr val="tx1">
                    <a:lumMod val="65000"/>
                    <a:lumOff val="35000"/>
                  </a:schemeClr>
                </a:solidFill>
              </a:rPr>
              <a:t>October 2015</a:t>
            </a:r>
            <a:endParaRPr lang="en-GB" sz="2400" b="1" dirty="0" smtClean="0">
              <a:solidFill>
                <a:srgbClr val="FF0000"/>
              </a:solidFill>
            </a:endParaRPr>
          </a:p>
          <a:p>
            <a:pPr marL="0" indent="0">
              <a:buNone/>
            </a:pPr>
            <a:endParaRPr lang="en-GB" sz="2400" dirty="0" smtClean="0">
              <a:solidFill>
                <a:schemeClr val="tx1">
                  <a:lumMod val="65000"/>
                  <a:lumOff val="35000"/>
                </a:schemeClr>
              </a:solidFill>
            </a:endParaRPr>
          </a:p>
          <a:p>
            <a:r>
              <a:rPr lang="en-GB" sz="2400" dirty="0">
                <a:solidFill>
                  <a:schemeClr val="tx1">
                    <a:lumMod val="65000"/>
                    <a:lumOff val="35000"/>
                  </a:schemeClr>
                </a:solidFill>
              </a:rPr>
              <a:t>If you would like to be added to the distribution list for this consultation please contact </a:t>
            </a:r>
            <a:r>
              <a:rPr lang="en-GB" sz="2400" dirty="0">
                <a:solidFill>
                  <a:schemeClr val="tx1">
                    <a:lumMod val="65000"/>
                    <a:lumOff val="35000"/>
                  </a:schemeClr>
                </a:solidFill>
                <a:hlinkClick r:id="rId3"/>
              </a:rPr>
              <a:t>DCUSA@electralink.co.uk</a:t>
            </a:r>
            <a:r>
              <a:rPr lang="en-GB" sz="2400" dirty="0">
                <a:solidFill>
                  <a:schemeClr val="tx1">
                    <a:lumMod val="65000"/>
                    <a:lumOff val="35000"/>
                  </a:schemeClr>
                </a:solidFill>
              </a:rPr>
              <a:t> </a:t>
            </a:r>
          </a:p>
          <a:p>
            <a:endParaRPr lang="en-GB" sz="2400" dirty="0" smtClean="0">
              <a:solidFill>
                <a:schemeClr val="tx1">
                  <a:lumMod val="65000"/>
                  <a:lumOff val="35000"/>
                </a:schemeClr>
              </a:solidFill>
            </a:endParaRPr>
          </a:p>
          <a:p>
            <a:r>
              <a:rPr lang="en-GB" sz="2400" dirty="0">
                <a:solidFill>
                  <a:schemeClr val="tx1">
                    <a:lumMod val="65000"/>
                    <a:lumOff val="35000"/>
                  </a:schemeClr>
                </a:solidFill>
              </a:rPr>
              <a:t>There will be a teleconference on </a:t>
            </a:r>
            <a:r>
              <a:rPr lang="en-GB" sz="2400" b="1" dirty="0">
                <a:solidFill>
                  <a:schemeClr val="tx1">
                    <a:lumMod val="65000"/>
                    <a:lumOff val="35000"/>
                  </a:schemeClr>
                </a:solidFill>
              </a:rPr>
              <a:t>1 October 2015 </a:t>
            </a:r>
            <a:r>
              <a:rPr lang="en-GB" sz="2400" dirty="0">
                <a:solidFill>
                  <a:schemeClr val="tx1">
                    <a:lumMod val="65000"/>
                    <a:lumOff val="35000"/>
                  </a:schemeClr>
                </a:solidFill>
              </a:rPr>
              <a:t>where </a:t>
            </a:r>
            <a:r>
              <a:rPr lang="en-GB" sz="2400" dirty="0" smtClean="0">
                <a:solidFill>
                  <a:schemeClr val="tx1">
                    <a:lumMod val="65000"/>
                    <a:lumOff val="35000"/>
                  </a:schemeClr>
                </a:solidFill>
              </a:rPr>
              <a:t>you can ask Working Group Members any questions that you may have on DCP 204 (please </a:t>
            </a:r>
            <a:r>
              <a:rPr lang="en-GB" sz="2400" dirty="0">
                <a:solidFill>
                  <a:schemeClr val="tx1">
                    <a:lumMod val="65000"/>
                    <a:lumOff val="35000"/>
                  </a:schemeClr>
                </a:solidFill>
              </a:rPr>
              <a:t>submit your questions by 25 </a:t>
            </a:r>
            <a:r>
              <a:rPr lang="en-GB" sz="2400" dirty="0" smtClean="0">
                <a:solidFill>
                  <a:schemeClr val="tx1">
                    <a:lumMod val="65000"/>
                    <a:lumOff val="35000"/>
                  </a:schemeClr>
                </a:solidFill>
              </a:rPr>
              <a:t>September). To join this teleconference email </a:t>
            </a:r>
            <a:r>
              <a:rPr lang="en-GB" sz="2400" dirty="0" smtClean="0">
                <a:solidFill>
                  <a:schemeClr val="tx1">
                    <a:lumMod val="65000"/>
                    <a:lumOff val="35000"/>
                  </a:schemeClr>
                </a:solidFill>
                <a:hlinkClick r:id="rId3"/>
              </a:rPr>
              <a:t>DCUSA@electralink.co.uk</a:t>
            </a:r>
            <a:r>
              <a:rPr lang="en-GB" sz="2400" dirty="0" smtClean="0">
                <a:solidFill>
                  <a:schemeClr val="tx1">
                    <a:lumMod val="65000"/>
                    <a:lumOff val="35000"/>
                  </a:schemeClr>
                </a:solidFill>
              </a:rPr>
              <a:t> for dial in details. </a:t>
            </a:r>
          </a:p>
          <a:p>
            <a:pPr marL="0" indent="0">
              <a:buNone/>
            </a:pPr>
            <a:endParaRPr lang="en-GB" sz="2400" dirty="0" smtClean="0">
              <a:solidFill>
                <a:schemeClr val="tx1">
                  <a:lumMod val="65000"/>
                  <a:lumOff val="35000"/>
                </a:schemeClr>
              </a:solidFill>
            </a:endParaRPr>
          </a:p>
          <a:p>
            <a:r>
              <a:rPr lang="en-GB" sz="2400" dirty="0" smtClean="0">
                <a:solidFill>
                  <a:schemeClr val="tx1">
                    <a:lumMod val="65000"/>
                    <a:lumOff val="35000"/>
                  </a:schemeClr>
                </a:solidFill>
              </a:rPr>
              <a:t>Based on the consultation responses received, the Working Group will update the DCP 204 Change Report. It will then be re-issued to DCUSA Parties for voting then sent to Ofgem for decision</a:t>
            </a:r>
            <a:endParaRPr lang="en-GB" sz="2000" dirty="0" smtClean="0">
              <a:solidFill>
                <a:srgbClr val="FF0000"/>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10</a:t>
            </a:fld>
            <a:endParaRPr lang="en-US" dirty="0"/>
          </a:p>
        </p:txBody>
      </p:sp>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49" y="8084"/>
            <a:ext cx="2138149" cy="689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4981991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400"/>
            <a:ext cx="8229600" cy="1143000"/>
          </a:xfrm>
        </p:spPr>
        <p:txBody>
          <a:bodyPr/>
          <a:lstStyle/>
          <a:p>
            <a:r>
              <a:rPr lang="en-GB" dirty="0" smtClean="0">
                <a:solidFill>
                  <a:schemeClr val="tx1">
                    <a:lumMod val="65000"/>
                    <a:lumOff val="35000"/>
                  </a:schemeClr>
                </a:solidFill>
              </a:rPr>
              <a:t>Questions?</a:t>
            </a:r>
            <a:endParaRPr lang="en-GB" dirty="0">
              <a:solidFill>
                <a:schemeClr val="tx1">
                  <a:lumMod val="65000"/>
                  <a:lumOff val="35000"/>
                </a:schemeClr>
              </a:solidFill>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11</a:t>
            </a:fld>
            <a:endParaRPr lang="en-US" dirty="0"/>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49" y="8084"/>
            <a:ext cx="2138149" cy="689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14187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143000"/>
          </a:xfrm>
        </p:spPr>
        <p:txBody>
          <a:bodyPr>
            <a:normAutofit/>
          </a:bodyPr>
          <a:lstStyle/>
          <a:p>
            <a:r>
              <a:rPr lang="en-GB" dirty="0" smtClean="0">
                <a:solidFill>
                  <a:schemeClr val="tx1">
                    <a:lumMod val="65000"/>
                    <a:lumOff val="35000"/>
                  </a:schemeClr>
                </a:solidFill>
              </a:rPr>
              <a:t>Contact</a:t>
            </a:r>
            <a:endParaRPr lang="en-GB" dirty="0">
              <a:solidFill>
                <a:schemeClr val="tx1">
                  <a:lumMod val="65000"/>
                  <a:lumOff val="35000"/>
                </a:schemeClr>
              </a:solidFill>
            </a:endParaRPr>
          </a:p>
        </p:txBody>
      </p:sp>
      <p:sp>
        <p:nvSpPr>
          <p:cNvPr id="3" name="Subtitle 2"/>
          <p:cNvSpPr>
            <a:spLocks noGrp="1"/>
          </p:cNvSpPr>
          <p:nvPr>
            <p:ph idx="1"/>
          </p:nvPr>
        </p:nvSpPr>
        <p:spPr>
          <a:xfrm>
            <a:off x="457200" y="1752600"/>
            <a:ext cx="8229600" cy="4525963"/>
          </a:xfrm>
        </p:spPr>
        <p:txBody>
          <a:bodyPr>
            <a:normAutofit/>
          </a:bodyPr>
          <a:lstStyle/>
          <a:p>
            <a:pPr marL="0" indent="0">
              <a:buNone/>
            </a:pPr>
            <a:endParaRPr lang="en-GB" sz="2800" dirty="0" smtClean="0">
              <a:solidFill>
                <a:schemeClr val="tx1">
                  <a:lumMod val="65000"/>
                  <a:lumOff val="35000"/>
                </a:schemeClr>
              </a:solidFill>
            </a:endParaRPr>
          </a:p>
          <a:p>
            <a:pPr marL="0" indent="0" algn="ctr">
              <a:buNone/>
            </a:pPr>
            <a:r>
              <a:rPr lang="en-GB" sz="2800" dirty="0" smtClean="0">
                <a:solidFill>
                  <a:schemeClr val="tx1">
                    <a:lumMod val="65000"/>
                    <a:lumOff val="35000"/>
                  </a:schemeClr>
                </a:solidFill>
              </a:rPr>
              <a:t>For further information you can contact the DCUSA Helpdesk on:</a:t>
            </a:r>
          </a:p>
          <a:p>
            <a:pPr marL="0" indent="0">
              <a:buNone/>
            </a:pPr>
            <a:endParaRPr lang="en-GB" sz="2800" dirty="0">
              <a:solidFill>
                <a:schemeClr val="tx1">
                  <a:lumMod val="65000"/>
                  <a:lumOff val="35000"/>
                </a:schemeClr>
              </a:solidFill>
            </a:endParaRPr>
          </a:p>
          <a:p>
            <a:pPr marL="0" indent="0" algn="ctr">
              <a:buNone/>
            </a:pPr>
            <a:r>
              <a:rPr lang="en-GB" sz="2400" dirty="0" smtClean="0">
                <a:solidFill>
                  <a:schemeClr val="tx1">
                    <a:lumMod val="65000"/>
                    <a:lumOff val="35000"/>
                  </a:schemeClr>
                </a:solidFill>
                <a:hlinkClick r:id="rId3"/>
              </a:rPr>
              <a:t>DCUSA@electralink.co.uk</a:t>
            </a:r>
            <a:r>
              <a:rPr lang="en-GB" sz="2400" dirty="0">
                <a:solidFill>
                  <a:schemeClr val="tx1">
                    <a:lumMod val="65000"/>
                    <a:lumOff val="35000"/>
                  </a:schemeClr>
                </a:solidFill>
              </a:rPr>
              <a:t> or 020 7432 2842 </a:t>
            </a:r>
            <a:endParaRPr lang="en-GB" sz="2400" dirty="0" smtClean="0">
              <a:solidFill>
                <a:schemeClr val="tx1">
                  <a:lumMod val="65000"/>
                  <a:lumOff val="35000"/>
                </a:scheme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12</a:t>
            </a:fld>
            <a:endParaRPr lang="en-US"/>
          </a:p>
        </p:txBody>
      </p:sp>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49" y="8084"/>
            <a:ext cx="2138149" cy="689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37102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143000"/>
          </a:xfrm>
        </p:spPr>
        <p:txBody>
          <a:bodyPr>
            <a:normAutofit/>
          </a:bodyPr>
          <a:lstStyle/>
          <a:p>
            <a:r>
              <a:rPr lang="en-GB" dirty="0" smtClean="0">
                <a:solidFill>
                  <a:schemeClr val="tx1">
                    <a:lumMod val="65000"/>
                    <a:lumOff val="35000"/>
                  </a:schemeClr>
                </a:solidFill>
              </a:rPr>
              <a:t>Background</a:t>
            </a:r>
            <a:endParaRPr lang="en-GB" dirty="0">
              <a:solidFill>
                <a:schemeClr val="tx1">
                  <a:lumMod val="65000"/>
                  <a:lumOff val="35000"/>
                </a:schemeClr>
              </a:solidFill>
            </a:endParaRPr>
          </a:p>
        </p:txBody>
      </p:sp>
      <p:sp>
        <p:nvSpPr>
          <p:cNvPr id="3" name="Subtitle 2"/>
          <p:cNvSpPr>
            <a:spLocks noGrp="1"/>
          </p:cNvSpPr>
          <p:nvPr>
            <p:ph idx="1"/>
          </p:nvPr>
        </p:nvSpPr>
        <p:spPr>
          <a:xfrm>
            <a:off x="457200" y="1752600"/>
            <a:ext cx="8229600" cy="4525963"/>
          </a:xfrm>
        </p:spPr>
        <p:txBody>
          <a:bodyPr>
            <a:normAutofit lnSpcReduction="10000"/>
          </a:bodyPr>
          <a:lstStyle/>
          <a:p>
            <a:pPr>
              <a:spcAft>
                <a:spcPts val="1200"/>
              </a:spcAft>
            </a:pPr>
            <a:r>
              <a:rPr lang="en-GB" sz="2400" dirty="0" smtClean="0">
                <a:solidFill>
                  <a:schemeClr val="tx1">
                    <a:lumMod val="65000"/>
                    <a:lumOff val="35000"/>
                  </a:schemeClr>
                </a:solidFill>
              </a:rPr>
              <a:t>Schedule 8 of the Distribution Connection and Use of System Agreement (DCUSA) relates to Demand </a:t>
            </a:r>
            <a:r>
              <a:rPr lang="en-GB" sz="2400" dirty="0">
                <a:solidFill>
                  <a:schemeClr val="tx1">
                    <a:lumMod val="65000"/>
                    <a:lumOff val="35000"/>
                  </a:schemeClr>
                </a:solidFill>
              </a:rPr>
              <a:t>Control measures </a:t>
            </a:r>
            <a:endParaRPr lang="en-GB" sz="2400" dirty="0" smtClean="0">
              <a:solidFill>
                <a:schemeClr val="tx1">
                  <a:lumMod val="65000"/>
                  <a:lumOff val="35000"/>
                </a:schemeClr>
              </a:solidFill>
            </a:endParaRPr>
          </a:p>
          <a:p>
            <a:pPr>
              <a:spcAft>
                <a:spcPts val="1200"/>
              </a:spcAft>
            </a:pPr>
            <a:r>
              <a:rPr lang="en-GB" sz="2400" dirty="0" smtClean="0">
                <a:solidFill>
                  <a:schemeClr val="tx1">
                    <a:lumMod val="65000"/>
                    <a:lumOff val="35000"/>
                  </a:schemeClr>
                </a:solidFill>
              </a:rPr>
              <a:t>These measures can </a:t>
            </a:r>
            <a:r>
              <a:rPr lang="en-GB" sz="2400" dirty="0">
                <a:solidFill>
                  <a:schemeClr val="tx1">
                    <a:lumMod val="65000"/>
                    <a:lumOff val="35000"/>
                  </a:schemeClr>
                </a:solidFill>
              </a:rPr>
              <a:t>be initiated by Distributors to preserve security of supply and integrity of their networks and/or to avoid, minimise or defer network </a:t>
            </a:r>
            <a:r>
              <a:rPr lang="en-GB" sz="2400" dirty="0" smtClean="0">
                <a:solidFill>
                  <a:schemeClr val="tx1">
                    <a:lumMod val="65000"/>
                    <a:lumOff val="35000"/>
                  </a:schemeClr>
                </a:solidFill>
              </a:rPr>
              <a:t>investment</a:t>
            </a:r>
          </a:p>
          <a:p>
            <a:pPr>
              <a:spcAft>
                <a:spcPts val="1200"/>
              </a:spcAft>
            </a:pPr>
            <a:r>
              <a:rPr lang="en-GB" sz="2400" dirty="0" smtClean="0">
                <a:solidFill>
                  <a:schemeClr val="tx1">
                    <a:lumMod val="65000"/>
                    <a:lumOff val="35000"/>
                  </a:schemeClr>
                </a:solidFill>
              </a:rPr>
              <a:t>For example, Distributors can issue a Load </a:t>
            </a:r>
            <a:r>
              <a:rPr lang="en-GB" sz="2400" dirty="0">
                <a:solidFill>
                  <a:schemeClr val="tx1">
                    <a:lumMod val="65000"/>
                    <a:lumOff val="35000"/>
                  </a:schemeClr>
                </a:solidFill>
              </a:rPr>
              <a:t>Managed Area </a:t>
            </a:r>
            <a:r>
              <a:rPr lang="en-GB" sz="2400" dirty="0" smtClean="0">
                <a:solidFill>
                  <a:schemeClr val="tx1">
                    <a:lumMod val="65000"/>
                    <a:lumOff val="35000"/>
                  </a:schemeClr>
                </a:solidFill>
              </a:rPr>
              <a:t>Notice for specific post codes. Under this notice Suppliers must ensure that when replacing metering </a:t>
            </a:r>
            <a:r>
              <a:rPr lang="en-GB" sz="2400" dirty="0">
                <a:solidFill>
                  <a:schemeClr val="tx1">
                    <a:lumMod val="65000"/>
                    <a:lumOff val="35000"/>
                  </a:schemeClr>
                </a:solidFill>
              </a:rPr>
              <a:t>equipment the replacement equipment replicates the load switching times of the equipment being </a:t>
            </a:r>
            <a:r>
              <a:rPr lang="en-GB" sz="2400" dirty="0" smtClean="0">
                <a:solidFill>
                  <a:schemeClr val="tx1">
                    <a:lumMod val="65000"/>
                    <a:lumOff val="35000"/>
                  </a:schemeClr>
                </a:solidFill>
              </a:rPr>
              <a:t>removed. If this is not possible or if the Supplier wishes to change the times, then Distributor approval for the alternative arrangements must be sought</a:t>
            </a:r>
          </a:p>
        </p:txBody>
      </p:sp>
      <p:sp>
        <p:nvSpPr>
          <p:cNvPr id="4" name="Slide Number Placeholder 3"/>
          <p:cNvSpPr>
            <a:spLocks noGrp="1"/>
          </p:cNvSpPr>
          <p:nvPr>
            <p:ph type="sldNum" sz="quarter" idx="12"/>
          </p:nvPr>
        </p:nvSpPr>
        <p:spPr/>
        <p:txBody>
          <a:bodyPr/>
          <a:lstStyle/>
          <a:p>
            <a:fld id="{B6F15528-21DE-4FAA-801E-634DDDAF4B2B}" type="slidenum">
              <a:rPr lang="en-US" smtClean="0"/>
              <a:pPr/>
              <a:t>2</a:t>
            </a:fld>
            <a:endParaRPr lang="en-US"/>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49" y="8084"/>
            <a:ext cx="2138149" cy="689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019113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68000">
              <a:schemeClr val="accent3">
                <a:lumMod val="20000"/>
                <a:lumOff val="80000"/>
              </a:schemeClr>
            </a:gs>
            <a:gs pos="99000">
              <a:schemeClr val="accent3"/>
            </a:gs>
            <a:gs pos="84000">
              <a:schemeClr val="accent3">
                <a:lumMod val="40000"/>
                <a:lumOff val="60000"/>
              </a:schemeClr>
            </a:gs>
            <a:gs pos="51000">
              <a:schemeClr val="bg1"/>
            </a:gs>
          </a:gsLst>
          <a:lin ang="54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143000"/>
          </a:xfrm>
        </p:spPr>
        <p:txBody>
          <a:bodyPr>
            <a:normAutofit/>
          </a:bodyPr>
          <a:lstStyle/>
          <a:p>
            <a:r>
              <a:rPr lang="en-GB" dirty="0" smtClean="0">
                <a:solidFill>
                  <a:schemeClr val="tx1">
                    <a:lumMod val="65000"/>
                    <a:lumOff val="35000"/>
                  </a:schemeClr>
                </a:solidFill>
              </a:rPr>
              <a:t>Current Load Managed Areas</a:t>
            </a:r>
            <a:endParaRPr lang="en-GB" dirty="0">
              <a:solidFill>
                <a:schemeClr val="tx1">
                  <a:lumMod val="65000"/>
                  <a:lumOff val="35000"/>
                </a:schemeClr>
              </a:solidFill>
            </a:endParaRPr>
          </a:p>
        </p:txBody>
      </p:sp>
      <p:sp>
        <p:nvSpPr>
          <p:cNvPr id="3" name="Subtitle 2"/>
          <p:cNvSpPr>
            <a:spLocks noGrp="1"/>
          </p:cNvSpPr>
          <p:nvPr>
            <p:ph idx="1"/>
          </p:nvPr>
        </p:nvSpPr>
        <p:spPr>
          <a:xfrm>
            <a:off x="457200" y="1752600"/>
            <a:ext cx="8229600" cy="4525963"/>
          </a:xfrm>
        </p:spPr>
        <p:txBody>
          <a:bodyPr>
            <a:noAutofit/>
          </a:bodyPr>
          <a:lstStyle/>
          <a:p>
            <a:r>
              <a:rPr lang="en-GB" sz="2400" dirty="0" smtClean="0">
                <a:solidFill>
                  <a:schemeClr val="tx1">
                    <a:lumMod val="65000"/>
                    <a:lumOff val="35000"/>
                  </a:schemeClr>
                </a:solidFill>
              </a:rPr>
              <a:t>The following DNOs currently have Load Managed Areas (LMAs):</a:t>
            </a:r>
          </a:p>
          <a:p>
            <a:pPr lvl="1">
              <a:buFont typeface="Arial" panose="020B0604020202020204" pitchFamily="34" charset="0"/>
              <a:buChar char="•"/>
            </a:pPr>
            <a:r>
              <a:rPr lang="en-GB" sz="2200" dirty="0" smtClean="0">
                <a:solidFill>
                  <a:schemeClr val="tx1">
                    <a:lumMod val="65000"/>
                    <a:lumOff val="35000"/>
                  </a:schemeClr>
                </a:solidFill>
              </a:rPr>
              <a:t>SSE Power Distribution</a:t>
            </a:r>
          </a:p>
          <a:p>
            <a:pPr lvl="1">
              <a:buFont typeface="Arial" panose="020B0604020202020204" pitchFamily="34" charset="0"/>
              <a:buChar char="•"/>
            </a:pPr>
            <a:r>
              <a:rPr lang="en-GB" sz="2200" dirty="0" smtClean="0">
                <a:solidFill>
                  <a:schemeClr val="tx1">
                    <a:lumMod val="65000"/>
                    <a:lumOff val="35000"/>
                  </a:schemeClr>
                </a:solidFill>
              </a:rPr>
              <a:t>Western Power Distribution</a:t>
            </a:r>
          </a:p>
          <a:p>
            <a:pPr lvl="1">
              <a:buFont typeface="Arial" panose="020B0604020202020204" pitchFamily="34" charset="0"/>
              <a:buChar char="•"/>
            </a:pPr>
            <a:r>
              <a:rPr lang="en-GB" sz="2200" dirty="0" smtClean="0">
                <a:solidFill>
                  <a:schemeClr val="tx1">
                    <a:lumMod val="65000"/>
                    <a:lumOff val="35000"/>
                  </a:schemeClr>
                </a:solidFill>
              </a:rPr>
              <a:t>SP </a:t>
            </a:r>
            <a:r>
              <a:rPr lang="en-GB" sz="2200" dirty="0">
                <a:solidFill>
                  <a:schemeClr val="tx1">
                    <a:lumMod val="65000"/>
                    <a:lumOff val="35000"/>
                  </a:schemeClr>
                </a:solidFill>
              </a:rPr>
              <a:t>Energy Networks </a:t>
            </a:r>
            <a:endParaRPr lang="en-GB" sz="2200" dirty="0" smtClean="0">
              <a:solidFill>
                <a:schemeClr val="tx1">
                  <a:lumMod val="65000"/>
                  <a:lumOff val="35000"/>
                </a:schemeClr>
              </a:solidFill>
            </a:endParaRPr>
          </a:p>
          <a:p>
            <a:pPr lvl="1"/>
            <a:endParaRPr lang="en-GB" sz="2000" dirty="0" smtClean="0">
              <a:solidFill>
                <a:schemeClr val="tx1">
                  <a:lumMod val="65000"/>
                  <a:lumOff val="35000"/>
                </a:schemeClr>
              </a:solidFill>
            </a:endParaRPr>
          </a:p>
          <a:p>
            <a:r>
              <a:rPr lang="en-GB" sz="2400" dirty="0" smtClean="0">
                <a:solidFill>
                  <a:schemeClr val="tx1">
                    <a:lumMod val="65000"/>
                    <a:lumOff val="35000"/>
                  </a:schemeClr>
                </a:solidFill>
              </a:rPr>
              <a:t>Your DCUSA Contract Manager will have received a list </a:t>
            </a:r>
            <a:r>
              <a:rPr lang="en-GB" sz="2400" dirty="0">
                <a:solidFill>
                  <a:schemeClr val="tx1">
                    <a:lumMod val="65000"/>
                    <a:lumOff val="35000"/>
                  </a:schemeClr>
                </a:solidFill>
              </a:rPr>
              <a:t>of </a:t>
            </a:r>
            <a:r>
              <a:rPr lang="en-GB" sz="2400" dirty="0" smtClean="0">
                <a:solidFill>
                  <a:schemeClr val="tx1">
                    <a:lumMod val="65000"/>
                    <a:lumOff val="35000"/>
                  </a:schemeClr>
                </a:solidFill>
              </a:rPr>
              <a:t>those </a:t>
            </a:r>
            <a:r>
              <a:rPr lang="en-GB" sz="2400" dirty="0">
                <a:solidFill>
                  <a:schemeClr val="tx1">
                    <a:lumMod val="65000"/>
                    <a:lumOff val="35000"/>
                  </a:schemeClr>
                </a:solidFill>
              </a:rPr>
              <a:t>post codes that have LMA restrictions in </a:t>
            </a:r>
            <a:r>
              <a:rPr lang="en-GB" sz="2400" dirty="0" smtClean="0">
                <a:solidFill>
                  <a:schemeClr val="tx1">
                    <a:lumMod val="65000"/>
                    <a:lumOff val="35000"/>
                  </a:schemeClr>
                </a:solidFill>
              </a:rPr>
              <a:t>place with the DCP 204 Change Report that was emailed out to all DCUSA Contract Managers on 17 April 2015</a:t>
            </a:r>
          </a:p>
          <a:p>
            <a:r>
              <a:rPr lang="en-GB" sz="2400" dirty="0" smtClean="0">
                <a:solidFill>
                  <a:schemeClr val="tx1">
                    <a:lumMod val="65000"/>
                    <a:lumOff val="35000"/>
                  </a:schemeClr>
                </a:solidFill>
              </a:rPr>
              <a:t>A list is also available from each DNO on request</a:t>
            </a:r>
            <a:endParaRPr lang="en-GB" sz="2400" dirty="0">
              <a:solidFill>
                <a:schemeClr val="tx1">
                  <a:lumMod val="65000"/>
                  <a:lumOff val="35000"/>
                </a:scheme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3</a:t>
            </a:fld>
            <a:endParaRPr lang="en-US"/>
          </a:p>
        </p:txBody>
      </p:sp>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49" y="8084"/>
            <a:ext cx="2138149" cy="689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6146026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97108"/>
            <a:ext cx="8229600" cy="1143000"/>
          </a:xfrm>
        </p:spPr>
        <p:txBody>
          <a:bodyPr>
            <a:normAutofit/>
          </a:bodyPr>
          <a:lstStyle/>
          <a:p>
            <a:r>
              <a:rPr lang="en-GB" dirty="0" smtClean="0">
                <a:solidFill>
                  <a:schemeClr val="tx1">
                    <a:lumMod val="65000"/>
                    <a:lumOff val="35000"/>
                  </a:schemeClr>
                </a:solidFill>
              </a:rPr>
              <a:t>DCP 204: Purpose</a:t>
            </a:r>
            <a:endParaRPr lang="en-GB" dirty="0">
              <a:solidFill>
                <a:schemeClr val="tx1">
                  <a:lumMod val="65000"/>
                  <a:lumOff val="35000"/>
                </a:schemeClr>
              </a:solidFill>
            </a:endParaRPr>
          </a:p>
        </p:txBody>
      </p:sp>
      <p:sp>
        <p:nvSpPr>
          <p:cNvPr id="3" name="Subtitle 2"/>
          <p:cNvSpPr>
            <a:spLocks noGrp="1"/>
          </p:cNvSpPr>
          <p:nvPr>
            <p:ph idx="1"/>
          </p:nvPr>
        </p:nvSpPr>
        <p:spPr>
          <a:xfrm>
            <a:off x="457200" y="1752600"/>
            <a:ext cx="8534400" cy="4876800"/>
          </a:xfrm>
        </p:spPr>
        <p:txBody>
          <a:bodyPr>
            <a:normAutofit fontScale="40000" lnSpcReduction="20000"/>
          </a:bodyPr>
          <a:lstStyle/>
          <a:p>
            <a:r>
              <a:rPr lang="en-GB" sz="6000" dirty="0">
                <a:solidFill>
                  <a:schemeClr val="tx1">
                    <a:lumMod val="65000"/>
                    <a:lumOff val="35000"/>
                  </a:schemeClr>
                </a:solidFill>
              </a:rPr>
              <a:t>DCP 204 seeks to update DCUSA Schedule 8 (Demand Control) to ensure that it remains relevant for smart metering technologies. The key principles of DCP 204 are as follows:</a:t>
            </a:r>
          </a:p>
          <a:p>
            <a:pPr marL="0" indent="0">
              <a:buNone/>
            </a:pPr>
            <a:endParaRPr lang="en-GB" dirty="0"/>
          </a:p>
          <a:p>
            <a:pPr lvl="1">
              <a:spcAft>
                <a:spcPts val="800"/>
              </a:spcAft>
              <a:buFont typeface="Arial" panose="020B0604020202020204" pitchFamily="34" charset="0"/>
              <a:buChar char="•"/>
            </a:pPr>
            <a:r>
              <a:rPr lang="en-US" sz="5300" dirty="0">
                <a:solidFill>
                  <a:schemeClr val="tx1">
                    <a:lumMod val="65000"/>
                    <a:lumOff val="35000"/>
                  </a:schemeClr>
                </a:solidFill>
              </a:rPr>
              <a:t>To replicate existing functionality around tariff time switching and load switching for a smart regime. The CP is not seeking to introduce a like for like replacement but rather to replicate the method through smart metering</a:t>
            </a:r>
            <a:r>
              <a:rPr lang="en-US" sz="5300" dirty="0" smtClean="0">
                <a:solidFill>
                  <a:schemeClr val="tx1">
                    <a:lumMod val="65000"/>
                    <a:lumOff val="35000"/>
                  </a:schemeClr>
                </a:solidFill>
              </a:rPr>
              <a:t>.</a:t>
            </a:r>
            <a:endParaRPr lang="en-GB" sz="5300" dirty="0">
              <a:solidFill>
                <a:schemeClr val="tx1">
                  <a:lumMod val="65000"/>
                  <a:lumOff val="35000"/>
                </a:schemeClr>
              </a:solidFill>
            </a:endParaRPr>
          </a:p>
          <a:p>
            <a:pPr lvl="1">
              <a:spcAft>
                <a:spcPts val="800"/>
              </a:spcAft>
              <a:buFont typeface="Arial" panose="020B0604020202020204" pitchFamily="34" charset="0"/>
              <a:buChar char="•"/>
            </a:pPr>
            <a:r>
              <a:rPr lang="en-US" sz="5300" dirty="0">
                <a:solidFill>
                  <a:schemeClr val="tx1">
                    <a:lumMod val="65000"/>
                    <a:lumOff val="35000"/>
                  </a:schemeClr>
                </a:solidFill>
              </a:rPr>
              <a:t>To simplify the security restriction notice process, in a way that describes an escalating process supported by different types of notice</a:t>
            </a:r>
            <a:r>
              <a:rPr lang="en-US" sz="5300" dirty="0" smtClean="0">
                <a:solidFill>
                  <a:schemeClr val="tx1">
                    <a:lumMod val="65000"/>
                    <a:lumOff val="35000"/>
                  </a:schemeClr>
                </a:solidFill>
              </a:rPr>
              <a:t>.</a:t>
            </a:r>
            <a:endParaRPr lang="en-GB" sz="5300" dirty="0">
              <a:solidFill>
                <a:schemeClr val="tx1">
                  <a:lumMod val="65000"/>
                  <a:lumOff val="35000"/>
                </a:schemeClr>
              </a:solidFill>
            </a:endParaRPr>
          </a:p>
          <a:p>
            <a:pPr lvl="1">
              <a:spcAft>
                <a:spcPts val="800"/>
              </a:spcAft>
              <a:buFont typeface="Arial" panose="020B0604020202020204" pitchFamily="34" charset="0"/>
              <a:buChar char="•"/>
            </a:pPr>
            <a:r>
              <a:rPr lang="en-US" sz="5300" dirty="0" smtClean="0">
                <a:solidFill>
                  <a:schemeClr val="tx1">
                    <a:lumMod val="65000"/>
                    <a:lumOff val="35000"/>
                  </a:schemeClr>
                </a:solidFill>
              </a:rPr>
              <a:t>To mandate </a:t>
            </a:r>
            <a:r>
              <a:rPr lang="en-US" sz="5300" dirty="0" err="1" smtClean="0">
                <a:solidFill>
                  <a:schemeClr val="tx1">
                    <a:lumMod val="65000"/>
                    <a:lumOff val="35000"/>
                  </a:schemeClr>
                </a:solidFill>
              </a:rPr>
              <a:t>randomisation</a:t>
            </a:r>
            <a:r>
              <a:rPr lang="en-US" sz="5300" dirty="0" smtClean="0">
                <a:solidFill>
                  <a:schemeClr val="tx1">
                    <a:lumMod val="65000"/>
                    <a:lumOff val="35000"/>
                  </a:schemeClr>
                </a:solidFill>
              </a:rPr>
              <a:t>, for all meters that support </a:t>
            </a:r>
            <a:r>
              <a:rPr lang="en-US" sz="5300" dirty="0" err="1" smtClean="0">
                <a:solidFill>
                  <a:schemeClr val="tx1">
                    <a:lumMod val="65000"/>
                    <a:lumOff val="35000"/>
                  </a:schemeClr>
                </a:solidFill>
              </a:rPr>
              <a:t>randomisation</a:t>
            </a:r>
            <a:r>
              <a:rPr lang="en-US" sz="5300" dirty="0" smtClean="0">
                <a:solidFill>
                  <a:schemeClr val="tx1">
                    <a:lumMod val="65000"/>
                    <a:lumOff val="35000"/>
                  </a:schemeClr>
                </a:solidFill>
              </a:rPr>
              <a:t>, up to a period of 600 seconds </a:t>
            </a:r>
            <a:r>
              <a:rPr lang="en-US" sz="5300" dirty="0">
                <a:solidFill>
                  <a:schemeClr val="tx1">
                    <a:lumMod val="65000"/>
                    <a:lumOff val="35000"/>
                  </a:schemeClr>
                </a:solidFill>
              </a:rPr>
              <a:t>(</a:t>
            </a:r>
            <a:r>
              <a:rPr lang="en-GB" sz="5300" dirty="0">
                <a:solidFill>
                  <a:schemeClr val="tx1">
                    <a:lumMod val="65000"/>
                    <a:lumOff val="35000"/>
                  </a:schemeClr>
                </a:solidFill>
              </a:rPr>
              <a:t>feature is already included in SMETS 2 and the DCC due to separate earlier work with </a:t>
            </a:r>
            <a:r>
              <a:rPr lang="en-GB" sz="5300" dirty="0" smtClean="0">
                <a:solidFill>
                  <a:schemeClr val="tx1">
                    <a:lumMod val="65000"/>
                    <a:lumOff val="35000"/>
                  </a:schemeClr>
                </a:solidFill>
              </a:rPr>
              <a:t>DECC)</a:t>
            </a:r>
            <a:r>
              <a:rPr lang="en-US" sz="5300" dirty="0" smtClean="0">
                <a:solidFill>
                  <a:schemeClr val="tx1">
                    <a:lumMod val="65000"/>
                    <a:lumOff val="35000"/>
                  </a:schemeClr>
                </a:solidFill>
              </a:rPr>
              <a:t>.</a:t>
            </a:r>
            <a:endParaRPr lang="en-GB" sz="5300" dirty="0">
              <a:solidFill>
                <a:schemeClr val="tx1">
                  <a:lumMod val="65000"/>
                  <a:lumOff val="35000"/>
                </a:schemeClr>
              </a:solidFill>
            </a:endParaRPr>
          </a:p>
          <a:p>
            <a:pPr lvl="1">
              <a:spcAft>
                <a:spcPts val="800"/>
              </a:spcAft>
              <a:buFont typeface="Arial" panose="020B0604020202020204" pitchFamily="34" charset="0"/>
              <a:buChar char="•"/>
            </a:pPr>
            <a:r>
              <a:rPr lang="en-US" sz="5300" dirty="0" smtClean="0">
                <a:solidFill>
                  <a:schemeClr val="tx1">
                    <a:lumMod val="65000"/>
                    <a:lumOff val="35000"/>
                  </a:schemeClr>
                </a:solidFill>
              </a:rPr>
              <a:t>To introduce a standard template that all Distributors will use to notify Suppliers of demand controlled areas. </a:t>
            </a:r>
            <a:endParaRPr lang="en-GB" sz="5300" dirty="0" smtClean="0">
              <a:solidFill>
                <a:schemeClr val="tx1">
                  <a:lumMod val="65000"/>
                  <a:lumOff val="35000"/>
                </a:schemeClr>
              </a:solidFill>
            </a:endParaRPr>
          </a:p>
          <a:p>
            <a:endParaRPr lang="en-GB" dirty="0" smtClean="0">
              <a:solidFill>
                <a:schemeClr val="tx1">
                  <a:lumMod val="65000"/>
                  <a:lumOff val="35000"/>
                </a:scheme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4</a:t>
            </a:fld>
            <a:endParaRPr lang="en-US" dirty="0"/>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49" y="8084"/>
            <a:ext cx="2138149" cy="689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287640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97108"/>
            <a:ext cx="8229600" cy="1143000"/>
          </a:xfrm>
        </p:spPr>
        <p:txBody>
          <a:bodyPr>
            <a:normAutofit/>
          </a:bodyPr>
          <a:lstStyle/>
          <a:p>
            <a:r>
              <a:rPr lang="en-GB" dirty="0" smtClean="0">
                <a:solidFill>
                  <a:schemeClr val="tx1">
                    <a:lumMod val="65000"/>
                    <a:lumOff val="35000"/>
                  </a:schemeClr>
                </a:solidFill>
              </a:rPr>
              <a:t>DCP 204: Working Group</a:t>
            </a:r>
            <a:endParaRPr lang="en-GB" dirty="0">
              <a:solidFill>
                <a:schemeClr val="tx1">
                  <a:lumMod val="65000"/>
                  <a:lumOff val="35000"/>
                </a:schemeClr>
              </a:solidFill>
            </a:endParaRPr>
          </a:p>
        </p:txBody>
      </p:sp>
      <p:sp>
        <p:nvSpPr>
          <p:cNvPr id="3" name="Subtitle 2"/>
          <p:cNvSpPr>
            <a:spLocks noGrp="1"/>
          </p:cNvSpPr>
          <p:nvPr>
            <p:ph idx="1"/>
          </p:nvPr>
        </p:nvSpPr>
        <p:spPr>
          <a:xfrm>
            <a:off x="457200" y="1752600"/>
            <a:ext cx="8534400" cy="4525963"/>
          </a:xfrm>
        </p:spPr>
        <p:txBody>
          <a:bodyPr>
            <a:normAutofit/>
          </a:bodyPr>
          <a:lstStyle/>
          <a:p>
            <a:pPr>
              <a:spcAft>
                <a:spcPts val="600"/>
              </a:spcAft>
            </a:pPr>
            <a:r>
              <a:rPr lang="en-GB" sz="2400" dirty="0" smtClean="0">
                <a:solidFill>
                  <a:schemeClr val="tx1">
                    <a:lumMod val="65000"/>
                    <a:lumOff val="35000"/>
                  </a:schemeClr>
                </a:solidFill>
              </a:rPr>
              <a:t>A Working Group was established to refine and assess DCP 204</a:t>
            </a:r>
          </a:p>
          <a:p>
            <a:pPr>
              <a:spcAft>
                <a:spcPts val="600"/>
              </a:spcAft>
            </a:pPr>
            <a:r>
              <a:rPr lang="en-GB" sz="2400" dirty="0" smtClean="0">
                <a:solidFill>
                  <a:schemeClr val="tx1">
                    <a:lumMod val="65000"/>
                    <a:lumOff val="35000"/>
                  </a:schemeClr>
                </a:solidFill>
              </a:rPr>
              <a:t>The group consists of Distributor</a:t>
            </a:r>
            <a:r>
              <a:rPr lang="en-GB" sz="2400" dirty="0">
                <a:solidFill>
                  <a:schemeClr val="tx1">
                    <a:lumMod val="65000"/>
                    <a:lumOff val="35000"/>
                  </a:schemeClr>
                </a:solidFill>
              </a:rPr>
              <a:t>, Supplier, Ofgem and DECC representatives</a:t>
            </a:r>
            <a:endParaRPr lang="en-GB" sz="2400" dirty="0" smtClean="0">
              <a:solidFill>
                <a:schemeClr val="tx1">
                  <a:lumMod val="65000"/>
                  <a:lumOff val="35000"/>
                </a:schemeClr>
              </a:solidFill>
            </a:endParaRPr>
          </a:p>
          <a:p>
            <a:pPr>
              <a:spcAft>
                <a:spcPts val="600"/>
              </a:spcAft>
            </a:pPr>
            <a:r>
              <a:rPr lang="en-GB" sz="2400" dirty="0" smtClean="0">
                <a:solidFill>
                  <a:schemeClr val="tx1">
                    <a:lumMod val="65000"/>
                    <a:lumOff val="35000"/>
                  </a:schemeClr>
                </a:solidFill>
              </a:rPr>
              <a:t>The Working Group carried out an industry wide consultation and prepared a Change Report setting out its assessment of DCP 204</a:t>
            </a:r>
          </a:p>
          <a:p>
            <a:pPr>
              <a:spcAft>
                <a:spcPts val="600"/>
              </a:spcAft>
            </a:pPr>
            <a:r>
              <a:rPr lang="en-GB" sz="2400" dirty="0" smtClean="0">
                <a:solidFill>
                  <a:schemeClr val="tx1">
                    <a:lumMod val="65000"/>
                    <a:lumOff val="35000"/>
                  </a:schemeClr>
                </a:solidFill>
              </a:rPr>
              <a:t>In May 2015 the Change Report was issued to Ofgem for its determination on whether DCP 204 should be accepted</a:t>
            </a:r>
          </a:p>
          <a:p>
            <a:pPr>
              <a:spcAft>
                <a:spcPts val="600"/>
              </a:spcAft>
            </a:pPr>
            <a:r>
              <a:rPr lang="en-GB" sz="2400" dirty="0" smtClean="0">
                <a:solidFill>
                  <a:schemeClr val="tx1">
                    <a:lumMod val="65000"/>
                    <a:lumOff val="35000"/>
                  </a:schemeClr>
                </a:solidFill>
              </a:rPr>
              <a:t> Ofgem has sent back the Change Report, requesting that additional information be included</a:t>
            </a:r>
            <a:endParaRPr lang="en-GB" sz="1600" dirty="0" smtClean="0">
              <a:solidFill>
                <a:schemeClr val="tx1">
                  <a:lumMod val="65000"/>
                  <a:lumOff val="35000"/>
                </a:scheme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5</a:t>
            </a:fld>
            <a:endParaRPr lang="en-US" dirty="0"/>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49" y="8084"/>
            <a:ext cx="2138149" cy="689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408880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143000"/>
          </a:xfrm>
        </p:spPr>
        <p:txBody>
          <a:bodyPr>
            <a:normAutofit/>
          </a:bodyPr>
          <a:lstStyle/>
          <a:p>
            <a:r>
              <a:rPr lang="en-GB" dirty="0" smtClean="0">
                <a:solidFill>
                  <a:schemeClr val="tx1">
                    <a:lumMod val="65000"/>
                    <a:lumOff val="35000"/>
                  </a:schemeClr>
                </a:solidFill>
              </a:rPr>
              <a:t>DCP 204: Ofgem Feedback</a:t>
            </a:r>
            <a:endParaRPr lang="en-GB" dirty="0">
              <a:solidFill>
                <a:schemeClr val="tx1">
                  <a:lumMod val="65000"/>
                  <a:lumOff val="35000"/>
                </a:schemeClr>
              </a:solidFill>
            </a:endParaRPr>
          </a:p>
        </p:txBody>
      </p:sp>
      <p:sp>
        <p:nvSpPr>
          <p:cNvPr id="3" name="Subtitle 2"/>
          <p:cNvSpPr>
            <a:spLocks noGrp="1"/>
          </p:cNvSpPr>
          <p:nvPr>
            <p:ph idx="1"/>
          </p:nvPr>
        </p:nvSpPr>
        <p:spPr>
          <a:xfrm>
            <a:off x="457200" y="1752600"/>
            <a:ext cx="8229600" cy="4525963"/>
          </a:xfrm>
        </p:spPr>
        <p:txBody>
          <a:bodyPr>
            <a:normAutofit lnSpcReduction="10000"/>
          </a:bodyPr>
          <a:lstStyle/>
          <a:p>
            <a:pPr>
              <a:spcAft>
                <a:spcPts val="1200"/>
              </a:spcAft>
            </a:pPr>
            <a:r>
              <a:rPr lang="en-GB" sz="2400" dirty="0" smtClean="0">
                <a:solidFill>
                  <a:schemeClr val="tx1">
                    <a:lumMod val="65000"/>
                    <a:lumOff val="35000"/>
                  </a:schemeClr>
                </a:solidFill>
              </a:rPr>
              <a:t>Ofgem has asked that the DCP 204 Change Report be updated to capture the following points:</a:t>
            </a:r>
          </a:p>
          <a:p>
            <a:pPr lvl="1">
              <a:spcAft>
                <a:spcPts val="1000"/>
              </a:spcAft>
              <a:buFont typeface="Arial" panose="020B0604020202020204" pitchFamily="34" charset="0"/>
              <a:buChar char="•"/>
            </a:pPr>
            <a:r>
              <a:rPr lang="en-GB" sz="2100" dirty="0">
                <a:solidFill>
                  <a:schemeClr val="tx1">
                    <a:lumMod val="65000"/>
                    <a:lumOff val="35000"/>
                  </a:schemeClr>
                </a:solidFill>
              </a:rPr>
              <a:t>A</a:t>
            </a:r>
            <a:r>
              <a:rPr lang="en-GB" sz="2100" dirty="0" smtClean="0">
                <a:solidFill>
                  <a:schemeClr val="tx1">
                    <a:lumMod val="65000"/>
                    <a:lumOff val="35000"/>
                  </a:schemeClr>
                </a:solidFill>
              </a:rPr>
              <a:t>n </a:t>
            </a:r>
            <a:r>
              <a:rPr lang="en-GB" sz="2100" dirty="0">
                <a:solidFill>
                  <a:schemeClr val="tx1">
                    <a:lumMod val="65000"/>
                    <a:lumOff val="35000"/>
                  </a:schemeClr>
                </a:solidFill>
              </a:rPr>
              <a:t>indication of the costs and benefits of the CP</a:t>
            </a:r>
          </a:p>
          <a:p>
            <a:pPr lvl="1">
              <a:spcAft>
                <a:spcPts val="1000"/>
              </a:spcAft>
              <a:buFont typeface="Arial" panose="020B0604020202020204" pitchFamily="34" charset="0"/>
              <a:buChar char="•"/>
            </a:pPr>
            <a:r>
              <a:rPr lang="en-GB" sz="2100" dirty="0">
                <a:solidFill>
                  <a:schemeClr val="tx1">
                    <a:lumMod val="65000"/>
                    <a:lumOff val="35000"/>
                  </a:schemeClr>
                </a:solidFill>
              </a:rPr>
              <a:t>T</a:t>
            </a:r>
            <a:r>
              <a:rPr lang="en-GB" sz="2100" dirty="0" smtClean="0">
                <a:solidFill>
                  <a:schemeClr val="tx1">
                    <a:lumMod val="65000"/>
                    <a:lumOff val="35000"/>
                  </a:schemeClr>
                </a:solidFill>
              </a:rPr>
              <a:t>he </a:t>
            </a:r>
            <a:r>
              <a:rPr lang="en-GB" sz="2100" dirty="0">
                <a:solidFill>
                  <a:schemeClr val="tx1">
                    <a:lumMod val="65000"/>
                    <a:lumOff val="35000"/>
                  </a:schemeClr>
                </a:solidFill>
              </a:rPr>
              <a:t>benefits and reasons for rolling out the randomisation functionality to all smart </a:t>
            </a:r>
            <a:r>
              <a:rPr lang="en-GB" sz="2100" dirty="0" smtClean="0">
                <a:solidFill>
                  <a:schemeClr val="tx1">
                    <a:lumMod val="65000"/>
                    <a:lumOff val="35000"/>
                  </a:schemeClr>
                </a:solidFill>
              </a:rPr>
              <a:t>meters, </a:t>
            </a:r>
            <a:r>
              <a:rPr lang="en-GB" sz="2100" dirty="0">
                <a:solidFill>
                  <a:schemeClr val="tx1">
                    <a:lumMod val="65000"/>
                    <a:lumOff val="35000"/>
                  </a:schemeClr>
                </a:solidFill>
              </a:rPr>
              <a:t>as opposed to just those in LMAs</a:t>
            </a:r>
          </a:p>
          <a:p>
            <a:pPr lvl="1">
              <a:spcAft>
                <a:spcPts val="1000"/>
              </a:spcAft>
              <a:buFont typeface="Arial" panose="020B0604020202020204" pitchFamily="34" charset="0"/>
              <a:buChar char="•"/>
            </a:pPr>
            <a:r>
              <a:rPr lang="en-GB" sz="2100" dirty="0">
                <a:solidFill>
                  <a:schemeClr val="tx1">
                    <a:lumMod val="65000"/>
                    <a:lumOff val="35000"/>
                  </a:schemeClr>
                </a:solidFill>
              </a:rPr>
              <a:t>J</a:t>
            </a:r>
            <a:r>
              <a:rPr lang="en-GB" sz="2100" dirty="0" smtClean="0">
                <a:solidFill>
                  <a:schemeClr val="tx1">
                    <a:lumMod val="65000"/>
                    <a:lumOff val="35000"/>
                  </a:schemeClr>
                </a:solidFill>
              </a:rPr>
              <a:t>ustification for having a </a:t>
            </a:r>
            <a:r>
              <a:rPr lang="en-GB" sz="2100" dirty="0">
                <a:solidFill>
                  <a:schemeClr val="tx1">
                    <a:lumMod val="65000"/>
                    <a:lumOff val="35000"/>
                  </a:schemeClr>
                </a:solidFill>
              </a:rPr>
              <a:t>minimum randomisation offset limit of 600 seconds (10 minutes)</a:t>
            </a:r>
          </a:p>
          <a:p>
            <a:pPr lvl="1">
              <a:spcAft>
                <a:spcPts val="1000"/>
              </a:spcAft>
              <a:buFont typeface="Arial" panose="020B0604020202020204" pitchFamily="34" charset="0"/>
              <a:buChar char="•"/>
            </a:pPr>
            <a:r>
              <a:rPr lang="en-GB" sz="2100" dirty="0" smtClean="0">
                <a:solidFill>
                  <a:schemeClr val="tx1">
                    <a:lumMod val="65000"/>
                    <a:lumOff val="35000"/>
                  </a:schemeClr>
                </a:solidFill>
              </a:rPr>
              <a:t>A description of </a:t>
            </a:r>
            <a:r>
              <a:rPr lang="en-GB" sz="2100" dirty="0">
                <a:solidFill>
                  <a:schemeClr val="tx1">
                    <a:lumMod val="65000"/>
                    <a:lumOff val="35000"/>
                  </a:schemeClr>
                </a:solidFill>
              </a:rPr>
              <a:t>how customer confusion from randomised switching times can be </a:t>
            </a:r>
            <a:r>
              <a:rPr lang="en-GB" sz="2100" dirty="0" smtClean="0">
                <a:solidFill>
                  <a:schemeClr val="tx1">
                    <a:lumMod val="65000"/>
                    <a:lumOff val="35000"/>
                  </a:schemeClr>
                </a:solidFill>
              </a:rPr>
              <a:t>avoided</a:t>
            </a:r>
            <a:endParaRPr lang="en-GB" sz="2100" dirty="0">
              <a:solidFill>
                <a:schemeClr val="tx1">
                  <a:lumMod val="65000"/>
                  <a:lumOff val="35000"/>
                </a:schemeClr>
              </a:solidFill>
            </a:endParaRPr>
          </a:p>
          <a:p>
            <a:pPr>
              <a:spcAft>
                <a:spcPts val="1000"/>
              </a:spcAft>
            </a:pPr>
            <a:r>
              <a:rPr lang="en-GB" sz="2400" dirty="0">
                <a:solidFill>
                  <a:schemeClr val="tx1">
                    <a:lumMod val="65000"/>
                    <a:lumOff val="35000"/>
                  </a:schemeClr>
                </a:solidFill>
              </a:rPr>
              <a:t>Ofgem </a:t>
            </a:r>
            <a:r>
              <a:rPr lang="en-GB" sz="2400" dirty="0" smtClean="0">
                <a:solidFill>
                  <a:schemeClr val="tx1">
                    <a:lumMod val="65000"/>
                    <a:lumOff val="35000"/>
                  </a:schemeClr>
                </a:solidFill>
              </a:rPr>
              <a:t>has </a:t>
            </a:r>
            <a:r>
              <a:rPr lang="en-GB" sz="2400" dirty="0">
                <a:solidFill>
                  <a:schemeClr val="tx1">
                    <a:lumMod val="65000"/>
                    <a:lumOff val="35000"/>
                  </a:schemeClr>
                </a:solidFill>
              </a:rPr>
              <a:t>also expressed concerns </a:t>
            </a:r>
            <a:r>
              <a:rPr lang="en-GB" sz="2400" dirty="0" smtClean="0">
                <a:solidFill>
                  <a:schemeClr val="tx1">
                    <a:lumMod val="65000"/>
                    <a:lumOff val="35000"/>
                  </a:schemeClr>
                </a:solidFill>
              </a:rPr>
              <a:t>that Suppliers may not have engaged sufficiently with DCP 204</a:t>
            </a:r>
            <a:endParaRPr lang="en-GB" sz="2400" dirty="0">
              <a:solidFill>
                <a:schemeClr val="tx1">
                  <a:lumMod val="65000"/>
                  <a:lumOff val="35000"/>
                </a:scheme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6</a:t>
            </a:fld>
            <a:endParaRPr lang="en-US" dirty="0"/>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49" y="8084"/>
            <a:ext cx="2138149" cy="689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960096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143000"/>
          </a:xfrm>
        </p:spPr>
        <p:txBody>
          <a:bodyPr>
            <a:normAutofit/>
          </a:bodyPr>
          <a:lstStyle/>
          <a:p>
            <a:r>
              <a:rPr lang="en-GB" dirty="0" smtClean="0">
                <a:solidFill>
                  <a:schemeClr val="tx1">
                    <a:lumMod val="65000"/>
                    <a:lumOff val="35000"/>
                  </a:schemeClr>
                </a:solidFill>
              </a:rPr>
              <a:t>Consultation</a:t>
            </a:r>
            <a:endParaRPr lang="en-GB" dirty="0">
              <a:solidFill>
                <a:schemeClr val="tx1">
                  <a:lumMod val="65000"/>
                  <a:lumOff val="35000"/>
                </a:schemeClr>
              </a:solidFill>
            </a:endParaRPr>
          </a:p>
        </p:txBody>
      </p:sp>
      <p:sp>
        <p:nvSpPr>
          <p:cNvPr id="3" name="Subtitle 2"/>
          <p:cNvSpPr>
            <a:spLocks noGrp="1"/>
          </p:cNvSpPr>
          <p:nvPr>
            <p:ph idx="1"/>
          </p:nvPr>
        </p:nvSpPr>
        <p:spPr>
          <a:xfrm>
            <a:off x="457200" y="1752600"/>
            <a:ext cx="8229600" cy="4525963"/>
          </a:xfrm>
        </p:spPr>
        <p:txBody>
          <a:bodyPr>
            <a:normAutofit/>
          </a:bodyPr>
          <a:lstStyle/>
          <a:p>
            <a:r>
              <a:rPr lang="en-GB" sz="2400" dirty="0">
                <a:solidFill>
                  <a:schemeClr val="tx1">
                    <a:lumMod val="65000"/>
                    <a:lumOff val="35000"/>
                  </a:schemeClr>
                </a:solidFill>
              </a:rPr>
              <a:t>To aid the Working Group in addressing Ofgem’s feedback a consultation is due to be issued seeking </a:t>
            </a:r>
            <a:r>
              <a:rPr lang="en-GB" sz="2400" dirty="0" smtClean="0">
                <a:solidFill>
                  <a:schemeClr val="tx1">
                    <a:lumMod val="65000"/>
                    <a:lumOff val="35000"/>
                  </a:schemeClr>
                </a:solidFill>
              </a:rPr>
              <a:t>your views on:</a:t>
            </a:r>
          </a:p>
          <a:p>
            <a:endParaRPr lang="en-GB" sz="2400" dirty="0">
              <a:solidFill>
                <a:srgbClr val="FF0000"/>
              </a:solidFill>
            </a:endParaRPr>
          </a:p>
          <a:p>
            <a:pPr marL="857250" lvl="1" indent="-457200">
              <a:buFont typeface="+mj-lt"/>
              <a:buAutoNum type="arabicPeriod"/>
            </a:pPr>
            <a:r>
              <a:rPr lang="en-GB" sz="2000" dirty="0" smtClean="0">
                <a:solidFill>
                  <a:schemeClr val="tx1">
                    <a:lumMod val="65000"/>
                    <a:lumOff val="35000"/>
                  </a:schemeClr>
                </a:solidFill>
              </a:rPr>
              <a:t>Do </a:t>
            </a:r>
            <a:r>
              <a:rPr lang="en-GB" sz="2000" dirty="0">
                <a:solidFill>
                  <a:schemeClr val="tx1">
                    <a:lumMod val="65000"/>
                    <a:lumOff val="35000"/>
                  </a:schemeClr>
                </a:solidFill>
              </a:rPr>
              <a:t>you have any comments on the DCP 204 legal </a:t>
            </a:r>
            <a:r>
              <a:rPr lang="en-GB" sz="2000" dirty="0" smtClean="0">
                <a:solidFill>
                  <a:schemeClr val="tx1">
                    <a:lumMod val="65000"/>
                    <a:lumOff val="35000"/>
                  </a:schemeClr>
                </a:solidFill>
              </a:rPr>
              <a:t>text?</a:t>
            </a:r>
            <a:endParaRPr lang="en-GB" sz="2000" dirty="0">
              <a:solidFill>
                <a:schemeClr val="tx1">
                  <a:lumMod val="65000"/>
                  <a:lumOff val="35000"/>
                </a:schemeClr>
              </a:solidFill>
            </a:endParaRPr>
          </a:p>
          <a:p>
            <a:pPr marL="857250" lvl="1" indent="-457200">
              <a:buFont typeface="+mj-lt"/>
              <a:buAutoNum type="arabicPeriod"/>
            </a:pPr>
            <a:r>
              <a:rPr lang="en-GB" sz="2000" dirty="0">
                <a:solidFill>
                  <a:schemeClr val="tx1">
                    <a:lumMod val="65000"/>
                    <a:lumOff val="35000"/>
                  </a:schemeClr>
                </a:solidFill>
              </a:rPr>
              <a:t>Do you have any comments on the Ofgem send back </a:t>
            </a:r>
            <a:r>
              <a:rPr lang="en-GB" sz="2000" dirty="0" smtClean="0">
                <a:solidFill>
                  <a:schemeClr val="tx1">
                    <a:lumMod val="65000"/>
                    <a:lumOff val="35000"/>
                  </a:schemeClr>
                </a:solidFill>
              </a:rPr>
              <a:t>letter?</a:t>
            </a:r>
            <a:endParaRPr lang="en-GB" sz="2000" dirty="0">
              <a:solidFill>
                <a:schemeClr val="tx1">
                  <a:lumMod val="65000"/>
                  <a:lumOff val="35000"/>
                </a:schemeClr>
              </a:solidFill>
            </a:endParaRPr>
          </a:p>
          <a:p>
            <a:pPr marL="857250" lvl="1" indent="-457200">
              <a:buFont typeface="+mj-lt"/>
              <a:buAutoNum type="arabicPeriod"/>
            </a:pPr>
            <a:r>
              <a:rPr lang="en-GB" sz="2000" dirty="0">
                <a:solidFill>
                  <a:schemeClr val="tx1">
                    <a:lumMod val="65000"/>
                    <a:lumOff val="35000"/>
                  </a:schemeClr>
                </a:solidFill>
              </a:rPr>
              <a:t>Do you have any information that could aid the Working Group in documenting and valuing the costs and benefits of the </a:t>
            </a:r>
            <a:r>
              <a:rPr lang="en-GB" sz="2000" dirty="0" smtClean="0">
                <a:solidFill>
                  <a:schemeClr val="tx1">
                    <a:lumMod val="65000"/>
                    <a:lumOff val="35000"/>
                  </a:schemeClr>
                </a:solidFill>
              </a:rPr>
              <a:t>proposal?</a:t>
            </a:r>
            <a:endParaRPr lang="en-GB" sz="2000" dirty="0">
              <a:solidFill>
                <a:schemeClr val="tx1">
                  <a:lumMod val="65000"/>
                  <a:lumOff val="35000"/>
                </a:schemeClr>
              </a:solidFill>
            </a:endParaRPr>
          </a:p>
          <a:p>
            <a:pPr marL="857250" lvl="1" indent="-457200">
              <a:buFont typeface="+mj-lt"/>
              <a:buAutoNum type="arabicPeriod"/>
            </a:pPr>
            <a:r>
              <a:rPr lang="en-GB" sz="2000" dirty="0">
                <a:solidFill>
                  <a:schemeClr val="tx1">
                    <a:lumMod val="65000"/>
                    <a:lumOff val="35000"/>
                  </a:schemeClr>
                </a:solidFill>
              </a:rPr>
              <a:t>Do you have any further comments?  </a:t>
            </a:r>
          </a:p>
        </p:txBody>
      </p:sp>
      <p:sp>
        <p:nvSpPr>
          <p:cNvPr id="4" name="Slide Number Placeholder 3"/>
          <p:cNvSpPr>
            <a:spLocks noGrp="1"/>
          </p:cNvSpPr>
          <p:nvPr>
            <p:ph type="sldNum" sz="quarter" idx="12"/>
          </p:nvPr>
        </p:nvSpPr>
        <p:spPr/>
        <p:txBody>
          <a:bodyPr/>
          <a:lstStyle/>
          <a:p>
            <a:fld id="{B6F15528-21DE-4FAA-801E-634DDDAF4B2B}" type="slidenum">
              <a:rPr lang="en-US" smtClean="0"/>
              <a:pPr/>
              <a:t>7</a:t>
            </a:fld>
            <a:endParaRPr lang="en-US" dirty="0"/>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49" y="8084"/>
            <a:ext cx="2138149" cy="689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960096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143000"/>
          </a:xfrm>
        </p:spPr>
        <p:txBody>
          <a:bodyPr>
            <a:normAutofit/>
          </a:bodyPr>
          <a:lstStyle/>
          <a:p>
            <a:r>
              <a:rPr lang="en-GB" dirty="0" smtClean="0">
                <a:solidFill>
                  <a:schemeClr val="tx1">
                    <a:lumMod val="65000"/>
                    <a:lumOff val="35000"/>
                  </a:schemeClr>
                </a:solidFill>
              </a:rPr>
              <a:t>DCP 204 Benefits</a:t>
            </a:r>
            <a:endParaRPr lang="en-GB" dirty="0">
              <a:solidFill>
                <a:schemeClr val="tx1">
                  <a:lumMod val="65000"/>
                  <a:lumOff val="35000"/>
                </a:scheme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8</a:t>
            </a:fld>
            <a:endParaRPr lang="en-US"/>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49" y="8084"/>
            <a:ext cx="2138149" cy="689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0" name="Content Placeholder 9"/>
          <p:cNvGraphicFramePr>
            <a:graphicFrameLocks noGrp="1"/>
          </p:cNvGraphicFramePr>
          <p:nvPr>
            <p:ph idx="1"/>
            <p:extLst>
              <p:ext uri="{D42A27DB-BD31-4B8C-83A1-F6EECF244321}">
                <p14:modId xmlns:p14="http://schemas.microsoft.com/office/powerpoint/2010/main" val="867445879"/>
              </p:ext>
            </p:extLst>
          </p:nvPr>
        </p:nvGraphicFramePr>
        <p:xfrm>
          <a:off x="457200" y="1524000"/>
          <a:ext cx="8382000" cy="4952999"/>
        </p:xfrm>
        <a:graphic>
          <a:graphicData uri="http://schemas.openxmlformats.org/drawingml/2006/table">
            <a:tbl>
              <a:tblPr firstRow="1" bandRow="1">
                <a:tableStyleId>{F5AB1C69-6EDB-4FF4-983F-18BD219EF322}</a:tableStyleId>
              </a:tblPr>
              <a:tblGrid>
                <a:gridCol w="6934200"/>
                <a:gridCol w="1447800"/>
              </a:tblGrid>
              <a:tr h="396023">
                <a:tc>
                  <a:txBody>
                    <a:bodyPr/>
                    <a:lstStyle/>
                    <a:p>
                      <a:pPr>
                        <a:spcAft>
                          <a:spcPts val="0"/>
                        </a:spcAft>
                        <a:tabLst>
                          <a:tab pos="5731510" algn="r"/>
                        </a:tabLst>
                      </a:pPr>
                      <a:r>
                        <a:rPr lang="en-GB" sz="1600" dirty="0" smtClean="0">
                          <a:effectLst/>
                        </a:rPr>
                        <a:t>Benefits</a:t>
                      </a:r>
                      <a:endParaRPr lang="en-GB" sz="1800" dirty="0">
                        <a:effectLst/>
                      </a:endParaRPr>
                    </a:p>
                  </a:txBody>
                  <a:tcPr marL="68580" marR="68580" marT="0" marB="0"/>
                </a:tc>
                <a:tc>
                  <a:txBody>
                    <a:bodyPr/>
                    <a:lstStyle/>
                    <a:p>
                      <a:pPr>
                        <a:spcAft>
                          <a:spcPts val="0"/>
                        </a:spcAft>
                        <a:tabLst>
                          <a:tab pos="5731510" algn="r"/>
                        </a:tabLst>
                      </a:pPr>
                      <a:r>
                        <a:rPr lang="en-GB" sz="1600" dirty="0">
                          <a:effectLst/>
                        </a:rPr>
                        <a:t>Value </a:t>
                      </a:r>
                      <a:endParaRPr lang="en-GB" sz="1800" dirty="0">
                        <a:effectLst/>
                        <a:latin typeface="Times New Roman"/>
                        <a:ea typeface="Times New Roman"/>
                      </a:endParaRPr>
                    </a:p>
                  </a:txBody>
                  <a:tcPr marL="68580" marR="68580" marT="0" marB="0"/>
                </a:tc>
              </a:tr>
              <a:tr h="1139244">
                <a:tc>
                  <a:txBody>
                    <a:bodyPr/>
                    <a:lstStyle/>
                    <a:p>
                      <a:pPr>
                        <a:spcAft>
                          <a:spcPts val="0"/>
                        </a:spcAft>
                        <a:tabLst>
                          <a:tab pos="5731510" algn="r"/>
                        </a:tabLst>
                      </a:pPr>
                      <a:r>
                        <a:rPr lang="en-GB" sz="1400" b="1" dirty="0">
                          <a:effectLst/>
                        </a:rPr>
                        <a:t>Avoiding Distribution Network Reinforcement</a:t>
                      </a:r>
                      <a:endParaRPr lang="en-GB" sz="1600" b="1" dirty="0">
                        <a:effectLst/>
                      </a:endParaRPr>
                    </a:p>
                    <a:p>
                      <a:pPr>
                        <a:spcAft>
                          <a:spcPts val="0"/>
                        </a:spcAft>
                        <a:tabLst>
                          <a:tab pos="5731510" algn="r"/>
                        </a:tabLst>
                      </a:pPr>
                      <a:r>
                        <a:rPr lang="en-GB" sz="1400" dirty="0">
                          <a:effectLst/>
                        </a:rPr>
                        <a:t>The CP </a:t>
                      </a:r>
                      <a:r>
                        <a:rPr lang="en-GB" sz="1400" dirty="0" smtClean="0">
                          <a:effectLst/>
                        </a:rPr>
                        <a:t>will </a:t>
                      </a:r>
                      <a:r>
                        <a:rPr lang="en-GB" sz="1400" dirty="0">
                          <a:effectLst/>
                        </a:rPr>
                        <a:t>continue to enable Distributors to avoid distribution network reinforcement by:</a:t>
                      </a:r>
                      <a:endParaRPr lang="en-GB" sz="1600" dirty="0">
                        <a:effectLst/>
                      </a:endParaRPr>
                    </a:p>
                    <a:p>
                      <a:pPr marL="342900" lvl="0" indent="-342900">
                        <a:spcAft>
                          <a:spcPts val="0"/>
                        </a:spcAft>
                        <a:buFont typeface="Symbol"/>
                        <a:buChar char=""/>
                        <a:tabLst>
                          <a:tab pos="5731510" algn="r"/>
                        </a:tabLst>
                      </a:pPr>
                      <a:r>
                        <a:rPr lang="en-US" sz="1400" dirty="0">
                          <a:effectLst/>
                        </a:rPr>
                        <a:t>maintaining diversity in switching times; and</a:t>
                      </a:r>
                      <a:endParaRPr lang="en-GB" sz="1600" dirty="0">
                        <a:effectLst/>
                      </a:endParaRPr>
                    </a:p>
                    <a:p>
                      <a:pPr marL="342900" lvl="0" indent="-342900">
                        <a:spcAft>
                          <a:spcPts val="0"/>
                        </a:spcAft>
                        <a:buFont typeface="Symbol"/>
                        <a:buChar char=""/>
                        <a:tabLst>
                          <a:tab pos="5731510" algn="r"/>
                        </a:tabLst>
                      </a:pPr>
                      <a:r>
                        <a:rPr lang="en-US" sz="1400" dirty="0">
                          <a:effectLst/>
                        </a:rPr>
                        <a:t>maintaining </a:t>
                      </a:r>
                      <a:r>
                        <a:rPr lang="en-US" sz="1400" dirty="0" err="1">
                          <a:effectLst/>
                        </a:rPr>
                        <a:t>randomised</a:t>
                      </a:r>
                      <a:r>
                        <a:rPr lang="en-US" sz="1400" dirty="0">
                          <a:effectLst/>
                        </a:rPr>
                        <a:t> </a:t>
                      </a:r>
                      <a:r>
                        <a:rPr lang="en-US" sz="1400" dirty="0" smtClean="0">
                          <a:effectLst/>
                        </a:rPr>
                        <a:t>offset</a:t>
                      </a:r>
                      <a:endParaRPr lang="en-GB" sz="1600" dirty="0">
                        <a:effectLst/>
                      </a:endParaRPr>
                    </a:p>
                  </a:txBody>
                  <a:tcPr marL="68580" marR="68580" marT="0" marB="0"/>
                </a:tc>
                <a:tc>
                  <a:txBody>
                    <a:bodyPr/>
                    <a:lstStyle/>
                    <a:p>
                      <a:pPr>
                        <a:spcAft>
                          <a:spcPts val="0"/>
                        </a:spcAft>
                        <a:tabLst>
                          <a:tab pos="5731510" algn="r"/>
                        </a:tabLst>
                      </a:pPr>
                      <a:r>
                        <a:rPr lang="en-GB" sz="1400" dirty="0">
                          <a:effectLst/>
                        </a:rPr>
                        <a:t>Avoided reinforcement costs for SHEPD: £161million to £718 million  </a:t>
                      </a:r>
                      <a:endParaRPr lang="en-GB" sz="1600" dirty="0">
                        <a:effectLst/>
                        <a:latin typeface="Times New Roman"/>
                        <a:ea typeface="Times New Roman"/>
                      </a:endParaRPr>
                    </a:p>
                  </a:txBody>
                  <a:tcPr marL="68580" marR="68580" marT="0" marB="0"/>
                </a:tc>
              </a:tr>
              <a:tr h="911395">
                <a:tc>
                  <a:txBody>
                    <a:bodyPr/>
                    <a:lstStyle/>
                    <a:p>
                      <a:pPr>
                        <a:spcAft>
                          <a:spcPts val="0"/>
                        </a:spcAft>
                        <a:tabLst>
                          <a:tab pos="5731510" algn="r"/>
                        </a:tabLst>
                      </a:pPr>
                      <a:r>
                        <a:rPr lang="en-GB" sz="1400" b="1" dirty="0">
                          <a:effectLst/>
                        </a:rPr>
                        <a:t>Consistency in randomised time switching</a:t>
                      </a:r>
                      <a:endParaRPr lang="en-GB" sz="1600" b="1" dirty="0">
                        <a:effectLst/>
                      </a:endParaRPr>
                    </a:p>
                    <a:p>
                      <a:pPr>
                        <a:spcAft>
                          <a:spcPts val="0"/>
                        </a:spcAft>
                        <a:tabLst>
                          <a:tab pos="5731510" algn="r"/>
                        </a:tabLst>
                      </a:pPr>
                      <a:r>
                        <a:rPr lang="en-GB" sz="1400" dirty="0">
                          <a:effectLst/>
                        </a:rPr>
                        <a:t>Currently there is planned offset and unplanned </a:t>
                      </a:r>
                      <a:r>
                        <a:rPr lang="en-GB" sz="1400" dirty="0" smtClean="0">
                          <a:effectLst/>
                        </a:rPr>
                        <a:t>offset (. </a:t>
                      </a:r>
                      <a:r>
                        <a:rPr lang="en-GB" sz="1400" dirty="0">
                          <a:effectLst/>
                        </a:rPr>
                        <a:t>DCP 204 will introduce consistency that will enable the customer to be informed of what the bandwidth on the time switch will be. </a:t>
                      </a:r>
                      <a:endParaRPr lang="en-GB" sz="1600" dirty="0">
                        <a:effectLst/>
                      </a:endParaRPr>
                    </a:p>
                  </a:txBody>
                  <a:tcPr marL="68580" marR="68580" marT="0" marB="0"/>
                </a:tc>
                <a:tc>
                  <a:txBody>
                    <a:bodyPr/>
                    <a:lstStyle/>
                    <a:p>
                      <a:pPr>
                        <a:spcAft>
                          <a:spcPts val="0"/>
                        </a:spcAft>
                        <a:tabLst>
                          <a:tab pos="5731510" algn="r"/>
                        </a:tabLst>
                      </a:pPr>
                      <a:r>
                        <a:rPr lang="en-GB" sz="1400" dirty="0">
                          <a:effectLst/>
                        </a:rPr>
                        <a:t>Marginal benefit for Suppliers by having a uniform message</a:t>
                      </a:r>
                      <a:endParaRPr lang="en-GB" sz="1600" dirty="0">
                        <a:effectLst/>
                        <a:latin typeface="Times New Roman"/>
                        <a:ea typeface="Times New Roman"/>
                      </a:endParaRPr>
                    </a:p>
                  </a:txBody>
                  <a:tcPr marL="68580" marR="68580" marT="0" marB="0"/>
                </a:tc>
              </a:tr>
              <a:tr h="683547">
                <a:tc>
                  <a:txBody>
                    <a:bodyPr/>
                    <a:lstStyle/>
                    <a:p>
                      <a:pPr>
                        <a:spcAft>
                          <a:spcPts val="0"/>
                        </a:spcAft>
                        <a:tabLst>
                          <a:tab pos="5731510" algn="r"/>
                        </a:tabLst>
                      </a:pPr>
                      <a:r>
                        <a:rPr lang="en-GB" sz="1400" b="1" dirty="0">
                          <a:effectLst/>
                        </a:rPr>
                        <a:t>Increased Transparency</a:t>
                      </a:r>
                      <a:endParaRPr lang="en-GB" sz="1600" b="1" dirty="0">
                        <a:effectLst/>
                      </a:endParaRPr>
                    </a:p>
                    <a:p>
                      <a:pPr>
                        <a:spcAft>
                          <a:spcPts val="0"/>
                        </a:spcAft>
                        <a:tabLst>
                          <a:tab pos="5731510" algn="r"/>
                        </a:tabLst>
                      </a:pPr>
                      <a:r>
                        <a:rPr lang="en-GB" sz="1400" dirty="0">
                          <a:effectLst/>
                        </a:rPr>
                        <a:t>The CP provides clarity and transparency around existing obligations (e.g. not changing the SSC is in the existing Schedule 8) </a:t>
                      </a:r>
                      <a:endParaRPr lang="en-GB" sz="1600" dirty="0">
                        <a:effectLst/>
                      </a:endParaRPr>
                    </a:p>
                  </a:txBody>
                  <a:tcPr marL="68580" marR="68580" marT="0" marB="0"/>
                </a:tc>
                <a:tc>
                  <a:txBody>
                    <a:bodyPr/>
                    <a:lstStyle/>
                    <a:p>
                      <a:pPr>
                        <a:spcAft>
                          <a:spcPts val="0"/>
                        </a:spcAft>
                        <a:tabLst>
                          <a:tab pos="5731510" algn="r"/>
                        </a:tabLst>
                      </a:pPr>
                      <a:r>
                        <a:rPr lang="en-GB" sz="1400" kern="1200" dirty="0" smtClean="0">
                          <a:solidFill>
                            <a:schemeClr val="dk1"/>
                          </a:solidFill>
                          <a:effectLst/>
                          <a:latin typeface="+mn-lt"/>
                          <a:ea typeface="+mn-ea"/>
                          <a:cs typeface="+mn-cs"/>
                        </a:rPr>
                        <a:t>Not</a:t>
                      </a:r>
                      <a:r>
                        <a:rPr lang="en-GB" sz="1400" kern="1200" baseline="0" dirty="0" smtClean="0">
                          <a:solidFill>
                            <a:schemeClr val="dk1"/>
                          </a:solidFill>
                          <a:effectLst/>
                          <a:latin typeface="+mn-lt"/>
                          <a:ea typeface="+mn-ea"/>
                          <a:cs typeface="+mn-cs"/>
                        </a:rPr>
                        <a:t> feasible to allocate a financial value</a:t>
                      </a:r>
                      <a:endParaRPr lang="en-GB" sz="1400" kern="1200" dirty="0">
                        <a:solidFill>
                          <a:schemeClr val="dk1"/>
                        </a:solidFill>
                        <a:effectLst/>
                        <a:latin typeface="+mn-lt"/>
                        <a:ea typeface="+mn-ea"/>
                        <a:cs typeface="+mn-cs"/>
                      </a:endParaRPr>
                    </a:p>
                  </a:txBody>
                  <a:tcPr marL="68580" marR="68580" marT="0" marB="0"/>
                </a:tc>
              </a:tr>
              <a:tr h="911395">
                <a:tc>
                  <a:txBody>
                    <a:bodyPr/>
                    <a:lstStyle/>
                    <a:p>
                      <a:pPr>
                        <a:spcAft>
                          <a:spcPts val="0"/>
                        </a:spcAft>
                        <a:tabLst>
                          <a:tab pos="5731510" algn="r"/>
                        </a:tabLst>
                      </a:pPr>
                      <a:r>
                        <a:rPr lang="en-GB" sz="1400" b="1" dirty="0">
                          <a:effectLst/>
                        </a:rPr>
                        <a:t>Improved Information Provision</a:t>
                      </a:r>
                      <a:endParaRPr lang="en-GB" sz="1600" b="1" dirty="0">
                        <a:effectLst/>
                      </a:endParaRPr>
                    </a:p>
                    <a:p>
                      <a:pPr>
                        <a:spcAft>
                          <a:spcPts val="0"/>
                        </a:spcAft>
                        <a:tabLst>
                          <a:tab pos="5731510" algn="r"/>
                        </a:tabLst>
                      </a:pPr>
                      <a:r>
                        <a:rPr lang="en-GB" sz="1400" dirty="0">
                          <a:effectLst/>
                        </a:rPr>
                        <a:t>The CP helps Suppliers to identify customers in load managed areas, i.e. it improves the ability to comply with existing Schedule 8 provisions by providing appropriate information in an electronic format. </a:t>
                      </a:r>
                      <a:endParaRPr lang="en-GB" sz="1600" dirty="0">
                        <a:effectLst/>
                      </a:endParaRPr>
                    </a:p>
                  </a:txBody>
                  <a:tcPr marL="68580" marR="6858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tab pos="5731510" algn="r"/>
                        </a:tabLst>
                        <a:defRPr/>
                      </a:pPr>
                      <a:r>
                        <a:rPr lang="en-GB" sz="1400" kern="1200" dirty="0" smtClean="0">
                          <a:solidFill>
                            <a:schemeClr val="dk1"/>
                          </a:solidFill>
                          <a:effectLst/>
                          <a:latin typeface="+mn-lt"/>
                          <a:ea typeface="+mn-ea"/>
                          <a:cs typeface="+mn-cs"/>
                        </a:rPr>
                        <a:t>Not feasible to allocate a financial value</a:t>
                      </a:r>
                    </a:p>
                  </a:txBody>
                  <a:tcPr marL="68580" marR="68580" marT="0" marB="0"/>
                </a:tc>
              </a:tr>
              <a:tr h="911395">
                <a:tc>
                  <a:txBody>
                    <a:bodyPr/>
                    <a:lstStyle/>
                    <a:p>
                      <a:pPr>
                        <a:spcAft>
                          <a:spcPts val="0"/>
                        </a:spcAft>
                        <a:tabLst>
                          <a:tab pos="5731510" algn="r"/>
                        </a:tabLst>
                      </a:pPr>
                      <a:r>
                        <a:rPr lang="en-GB" sz="1400" b="1" dirty="0">
                          <a:effectLst/>
                        </a:rPr>
                        <a:t>Risk Management </a:t>
                      </a:r>
                      <a:endParaRPr lang="en-GB" sz="1600" b="1" dirty="0">
                        <a:effectLst/>
                      </a:endParaRPr>
                    </a:p>
                    <a:p>
                      <a:pPr>
                        <a:spcAft>
                          <a:spcPts val="0"/>
                        </a:spcAft>
                        <a:tabLst>
                          <a:tab pos="5731510" algn="r"/>
                        </a:tabLst>
                      </a:pPr>
                      <a:r>
                        <a:rPr lang="en-GB" sz="1400" dirty="0">
                          <a:effectLst/>
                        </a:rPr>
                        <a:t>The CP removes the risk that the Supplier could switch all of their load to come on at a single time without notifying the Distributor (it is noted that with Smart meters, Suppliers will have the ability to change switching times remotely) </a:t>
                      </a:r>
                      <a:endParaRPr lang="en-GB" sz="1600" dirty="0">
                        <a:effectLst/>
                        <a:latin typeface="Times New Roman"/>
                        <a:ea typeface="Times New Roman"/>
                      </a:endParaRPr>
                    </a:p>
                  </a:txBody>
                  <a:tcPr marL="68580" marR="6858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tab pos="5731510" algn="r"/>
                        </a:tabLst>
                        <a:defRPr/>
                      </a:pPr>
                      <a:r>
                        <a:rPr lang="en-GB" sz="1400" kern="1200" dirty="0" smtClean="0">
                          <a:solidFill>
                            <a:schemeClr val="dk1"/>
                          </a:solidFill>
                          <a:effectLst/>
                          <a:latin typeface="+mn-lt"/>
                          <a:ea typeface="+mn-ea"/>
                          <a:cs typeface="+mn-cs"/>
                        </a:rPr>
                        <a:t>Not feasible to allocate a financial value</a:t>
                      </a:r>
                    </a:p>
                    <a:p>
                      <a:pPr>
                        <a:spcAft>
                          <a:spcPts val="0"/>
                        </a:spcAft>
                        <a:tabLst>
                          <a:tab pos="5731510" algn="r"/>
                        </a:tabLst>
                      </a:pPr>
                      <a:endParaRPr lang="en-GB" sz="1400" kern="1200" dirty="0">
                        <a:solidFill>
                          <a:schemeClr val="dk1"/>
                        </a:solidFill>
                        <a:effectLst/>
                        <a:latin typeface="+mn-lt"/>
                        <a:ea typeface="+mn-ea"/>
                        <a:cs typeface="+mn-cs"/>
                      </a:endParaRPr>
                    </a:p>
                  </a:txBody>
                  <a:tcPr marL="68580" marR="68580" marT="0" marB="0"/>
                </a:tc>
              </a:tr>
            </a:tbl>
          </a:graphicData>
        </a:graphic>
      </p:graphicFrame>
    </p:spTree>
    <p:extLst>
      <p:ext uri="{BB962C8B-B14F-4D97-AF65-F5344CB8AC3E}">
        <p14:creationId xmlns:p14="http://schemas.microsoft.com/office/powerpoint/2010/main" val="9960096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143000"/>
          </a:xfrm>
        </p:spPr>
        <p:txBody>
          <a:bodyPr>
            <a:normAutofit/>
          </a:bodyPr>
          <a:lstStyle/>
          <a:p>
            <a:r>
              <a:rPr lang="en-GB" dirty="0" smtClean="0">
                <a:solidFill>
                  <a:schemeClr val="tx1">
                    <a:lumMod val="65000"/>
                    <a:lumOff val="35000"/>
                  </a:schemeClr>
                </a:solidFill>
              </a:rPr>
              <a:t>DCP 204 Costs</a:t>
            </a:r>
            <a:endParaRPr lang="en-GB" dirty="0">
              <a:solidFill>
                <a:schemeClr val="tx1">
                  <a:lumMod val="65000"/>
                  <a:lumOff val="35000"/>
                </a:scheme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9</a:t>
            </a:fld>
            <a:endParaRPr lang="en-US"/>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49" y="8084"/>
            <a:ext cx="2138149" cy="689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0" name="Content Placeholder 9"/>
          <p:cNvGraphicFramePr>
            <a:graphicFrameLocks noGrp="1"/>
          </p:cNvGraphicFramePr>
          <p:nvPr>
            <p:ph idx="1"/>
            <p:extLst>
              <p:ext uri="{D42A27DB-BD31-4B8C-83A1-F6EECF244321}">
                <p14:modId xmlns:p14="http://schemas.microsoft.com/office/powerpoint/2010/main" val="1226089467"/>
              </p:ext>
            </p:extLst>
          </p:nvPr>
        </p:nvGraphicFramePr>
        <p:xfrm>
          <a:off x="457200" y="1524000"/>
          <a:ext cx="8382000" cy="3535680"/>
        </p:xfrm>
        <a:graphic>
          <a:graphicData uri="http://schemas.openxmlformats.org/drawingml/2006/table">
            <a:tbl>
              <a:tblPr firstRow="1" bandRow="1">
                <a:tableStyleId>{F5AB1C69-6EDB-4FF4-983F-18BD219EF322}</a:tableStyleId>
              </a:tblPr>
              <a:tblGrid>
                <a:gridCol w="6934200"/>
                <a:gridCol w="1447800"/>
              </a:tblGrid>
              <a:tr h="370840">
                <a:tc>
                  <a:txBody>
                    <a:bodyPr/>
                    <a:lstStyle/>
                    <a:p>
                      <a:pPr>
                        <a:spcAft>
                          <a:spcPts val="0"/>
                        </a:spcAft>
                        <a:tabLst>
                          <a:tab pos="5731510" algn="r"/>
                        </a:tabLst>
                      </a:pPr>
                      <a:r>
                        <a:rPr lang="en-GB" sz="1600" dirty="0" smtClean="0">
                          <a:effectLst/>
                        </a:rPr>
                        <a:t>Cost</a:t>
                      </a:r>
                      <a:endParaRPr lang="en-GB" sz="1800" dirty="0">
                        <a:effectLst/>
                      </a:endParaRPr>
                    </a:p>
                  </a:txBody>
                  <a:tcPr marL="68580" marR="68580" marT="0" marB="0"/>
                </a:tc>
                <a:tc>
                  <a:txBody>
                    <a:bodyPr/>
                    <a:lstStyle/>
                    <a:p>
                      <a:pPr>
                        <a:spcAft>
                          <a:spcPts val="0"/>
                        </a:spcAft>
                        <a:tabLst>
                          <a:tab pos="5731510" algn="r"/>
                        </a:tabLst>
                      </a:pPr>
                      <a:r>
                        <a:rPr lang="en-GB" sz="1600" dirty="0">
                          <a:effectLst/>
                        </a:rPr>
                        <a:t>Value </a:t>
                      </a:r>
                      <a:endParaRPr lang="en-GB" sz="1800" dirty="0">
                        <a:effectLst/>
                        <a:latin typeface="Times New Roman"/>
                        <a:ea typeface="Times New Roman"/>
                      </a:endParaRPr>
                    </a:p>
                  </a:txBody>
                  <a:tcPr marL="68580" marR="68580" marT="0" marB="0"/>
                </a:tc>
              </a:tr>
              <a:tr h="370840">
                <a:tc>
                  <a:txBody>
                    <a:bodyPr/>
                    <a:lstStyle/>
                    <a:p>
                      <a:pPr>
                        <a:spcAft>
                          <a:spcPts val="0"/>
                        </a:spcAft>
                        <a:tabLst>
                          <a:tab pos="5731510" algn="r"/>
                        </a:tabLst>
                      </a:pPr>
                      <a:r>
                        <a:rPr lang="en-GB" sz="1400" b="1" dirty="0">
                          <a:effectLst/>
                          <a:latin typeface="Calibri"/>
                          <a:ea typeface="Times New Roman"/>
                          <a:cs typeface="Arial"/>
                        </a:rPr>
                        <a:t>Setting Meters Up</a:t>
                      </a:r>
                      <a:endParaRPr lang="en-GB" sz="1600" dirty="0">
                        <a:effectLst/>
                        <a:latin typeface="Times New Roman"/>
                        <a:ea typeface="Times New Roman"/>
                      </a:endParaRPr>
                    </a:p>
                    <a:p>
                      <a:pPr>
                        <a:spcAft>
                          <a:spcPts val="0"/>
                        </a:spcAft>
                        <a:tabLst>
                          <a:tab pos="5731510" algn="r"/>
                        </a:tabLst>
                      </a:pPr>
                      <a:r>
                        <a:rPr lang="en-GB" sz="1400" dirty="0">
                          <a:effectLst/>
                          <a:latin typeface="Calibri"/>
                          <a:ea typeface="Times New Roman"/>
                          <a:cs typeface="Arial"/>
                        </a:rPr>
                        <a:t>The CP requires that Suppliers ensure that smart meters are programmed with randomised offset. </a:t>
                      </a:r>
                      <a:r>
                        <a:rPr lang="en-GB" sz="1400" dirty="0" smtClean="0">
                          <a:effectLst/>
                          <a:latin typeface="Calibri"/>
                          <a:ea typeface="Times New Roman"/>
                          <a:cs typeface="Arial"/>
                        </a:rPr>
                        <a:t>It </a:t>
                      </a:r>
                      <a:r>
                        <a:rPr lang="en-GB" sz="1400" dirty="0">
                          <a:effectLst/>
                          <a:latin typeface="Calibri"/>
                          <a:ea typeface="Times New Roman"/>
                          <a:cs typeface="Arial"/>
                        </a:rPr>
                        <a:t>is noted that the randomised offset facility is already a requirement under SMETS2, thus the DECC programme has facilitated this feature within SMETS2, including within </a:t>
                      </a:r>
                      <a:r>
                        <a:rPr lang="en-GB" sz="1400" dirty="0" smtClean="0">
                          <a:effectLst/>
                          <a:latin typeface="Calibri"/>
                          <a:ea typeface="Times New Roman"/>
                          <a:cs typeface="Arial"/>
                        </a:rPr>
                        <a:t>DCC.</a:t>
                      </a:r>
                      <a:endParaRPr lang="en-GB" sz="1600" dirty="0">
                        <a:effectLst/>
                        <a:latin typeface="Times New Roman"/>
                        <a:ea typeface="Times New Roman"/>
                      </a:endParaRPr>
                    </a:p>
                    <a:p>
                      <a:pPr>
                        <a:spcAft>
                          <a:spcPts val="0"/>
                        </a:spcAft>
                        <a:tabLst>
                          <a:tab pos="5731510" algn="r"/>
                        </a:tabLst>
                      </a:pPr>
                      <a:r>
                        <a:rPr lang="en-GB" sz="1400" dirty="0">
                          <a:effectLst/>
                          <a:latin typeface="Calibri"/>
                          <a:ea typeface="Times New Roman"/>
                          <a:cs typeface="Arial"/>
                        </a:rPr>
                        <a:t> </a:t>
                      </a:r>
                      <a:endParaRPr lang="en-GB" sz="1600" dirty="0">
                        <a:effectLst/>
                        <a:latin typeface="Times New Roman"/>
                        <a:ea typeface="Times New Roman"/>
                      </a:endParaRPr>
                    </a:p>
                  </a:txBody>
                  <a:tcPr marL="68580" marR="68580" marT="0" marB="0" anchor="ctr"/>
                </a:tc>
                <a:tc>
                  <a:txBody>
                    <a:bodyPr/>
                    <a:lstStyle/>
                    <a:p>
                      <a:pPr>
                        <a:spcAft>
                          <a:spcPts val="0"/>
                        </a:spcAft>
                        <a:tabLst>
                          <a:tab pos="5731510" algn="r"/>
                        </a:tabLst>
                      </a:pPr>
                      <a:r>
                        <a:rPr lang="en-GB" sz="1400" kern="1200" dirty="0" smtClean="0">
                          <a:solidFill>
                            <a:schemeClr val="dk1"/>
                          </a:solidFill>
                          <a:effectLst/>
                          <a:latin typeface="Calibri"/>
                          <a:ea typeface="Times New Roman"/>
                          <a:cs typeface="Arial"/>
                        </a:rPr>
                        <a:t>Negligible</a:t>
                      </a:r>
                      <a:r>
                        <a:rPr lang="en-GB" sz="1400" kern="1200" baseline="0" dirty="0" smtClean="0">
                          <a:solidFill>
                            <a:schemeClr val="dk1"/>
                          </a:solidFill>
                          <a:effectLst/>
                          <a:latin typeface="Calibri"/>
                          <a:ea typeface="Times New Roman"/>
                          <a:cs typeface="Arial"/>
                        </a:rPr>
                        <a:t> to set randomisation value at 600 seconds</a:t>
                      </a:r>
                      <a:endParaRPr lang="en-GB" sz="1400" kern="1200" dirty="0">
                        <a:solidFill>
                          <a:schemeClr val="dk1"/>
                        </a:solidFill>
                        <a:effectLst/>
                        <a:latin typeface="Calibri"/>
                        <a:ea typeface="Times New Roman"/>
                        <a:cs typeface="Arial"/>
                      </a:endParaRPr>
                    </a:p>
                  </a:txBody>
                  <a:tcPr marL="68580" marR="68580" marT="0" marB="0" anchor="ctr"/>
                </a:tc>
              </a:tr>
              <a:tr h="370840">
                <a:tc>
                  <a:txBody>
                    <a:bodyPr/>
                    <a:lstStyle/>
                    <a:p>
                      <a:pPr>
                        <a:spcAft>
                          <a:spcPts val="0"/>
                        </a:spcAft>
                        <a:tabLst>
                          <a:tab pos="5731510" algn="r"/>
                        </a:tabLst>
                      </a:pPr>
                      <a:r>
                        <a:rPr lang="en-GB" sz="1400" b="1" dirty="0">
                          <a:effectLst/>
                          <a:latin typeface="Calibri"/>
                          <a:ea typeface="Times New Roman"/>
                          <a:cs typeface="Arial"/>
                        </a:rPr>
                        <a:t>Communicating to Customers </a:t>
                      </a:r>
                      <a:endParaRPr lang="en-GB" sz="1600" dirty="0">
                        <a:effectLst/>
                        <a:latin typeface="Times New Roman"/>
                        <a:ea typeface="Times New Roman"/>
                      </a:endParaRPr>
                    </a:p>
                    <a:p>
                      <a:pPr>
                        <a:spcAft>
                          <a:spcPts val="0"/>
                        </a:spcAft>
                        <a:tabLst>
                          <a:tab pos="5731510" algn="r"/>
                        </a:tabLst>
                      </a:pPr>
                      <a:r>
                        <a:rPr lang="en-GB" sz="1400" dirty="0">
                          <a:effectLst/>
                          <a:latin typeface="Calibri"/>
                          <a:ea typeface="Times New Roman"/>
                          <a:cs typeface="Arial"/>
                        </a:rPr>
                        <a:t>Suppliers will incur administrative costs around communicating the offset approach to customers and responding to queries on it. This is because the switching times will be more visible to customers than at present. </a:t>
                      </a:r>
                      <a:endParaRPr lang="en-GB" sz="1600" dirty="0">
                        <a:effectLst/>
                        <a:latin typeface="Times New Roman"/>
                        <a:ea typeface="Times New Roman"/>
                      </a:endParaRPr>
                    </a:p>
                    <a:p>
                      <a:pPr>
                        <a:spcAft>
                          <a:spcPts val="0"/>
                        </a:spcAft>
                        <a:tabLst>
                          <a:tab pos="5731510" algn="r"/>
                        </a:tabLst>
                      </a:pPr>
                      <a:r>
                        <a:rPr lang="en-GB" sz="1400" dirty="0">
                          <a:effectLst/>
                          <a:latin typeface="Calibri"/>
                          <a:ea typeface="Times New Roman"/>
                          <a:cs typeface="Arial"/>
                        </a:rPr>
                        <a:t> </a:t>
                      </a:r>
                      <a:endParaRPr lang="en-GB" sz="1600" dirty="0">
                        <a:effectLst/>
                        <a:latin typeface="Times New Roman"/>
                        <a:ea typeface="Times New Roman"/>
                      </a:endParaRPr>
                    </a:p>
                  </a:txBody>
                  <a:tcPr marL="68580" marR="68580" marT="0" marB="0" anchor="ctr"/>
                </a:tc>
                <a:tc>
                  <a:txBody>
                    <a:bodyPr/>
                    <a:lstStyle/>
                    <a:p>
                      <a:pPr>
                        <a:spcAft>
                          <a:spcPts val="0"/>
                        </a:spcAft>
                        <a:tabLst>
                          <a:tab pos="5731510" algn="r"/>
                        </a:tabLst>
                      </a:pPr>
                      <a:r>
                        <a:rPr lang="en-GB" sz="1400" dirty="0">
                          <a:effectLst/>
                          <a:latin typeface="Calibri"/>
                          <a:ea typeface="Times New Roman"/>
                          <a:cs typeface="Arial"/>
                        </a:rPr>
                        <a:t>Marginal cost in updating planned communications to incorporate switching information </a:t>
                      </a:r>
                      <a:endParaRPr lang="en-GB" sz="1400" dirty="0" smtClean="0">
                        <a:effectLst/>
                        <a:latin typeface="Calibri"/>
                        <a:ea typeface="Times New Roman"/>
                        <a:cs typeface="Arial"/>
                      </a:endParaRPr>
                    </a:p>
                  </a:txBody>
                  <a:tcPr marL="68580" marR="68580" marT="0" marB="0" anchor="ctr"/>
                </a:tc>
              </a:tr>
              <a:tr h="817880">
                <a:tc>
                  <a:txBody>
                    <a:bodyPr/>
                    <a:lstStyle/>
                    <a:p>
                      <a:pPr>
                        <a:spcAft>
                          <a:spcPts val="0"/>
                        </a:spcAft>
                        <a:tabLst>
                          <a:tab pos="5731510" algn="r"/>
                        </a:tabLst>
                      </a:pPr>
                      <a:r>
                        <a:rPr lang="en-GB" sz="1400" b="1" dirty="0">
                          <a:effectLst/>
                          <a:latin typeface="Calibri"/>
                          <a:ea typeface="Times New Roman"/>
                          <a:cs typeface="Arial"/>
                        </a:rPr>
                        <a:t>Provision of granular data</a:t>
                      </a:r>
                      <a:endParaRPr lang="en-GB" sz="1600" dirty="0">
                        <a:effectLst/>
                        <a:latin typeface="Times New Roman"/>
                        <a:ea typeface="Times New Roman"/>
                      </a:endParaRPr>
                    </a:p>
                    <a:p>
                      <a:pPr>
                        <a:spcAft>
                          <a:spcPts val="0"/>
                        </a:spcAft>
                        <a:tabLst>
                          <a:tab pos="5731510" algn="r"/>
                        </a:tabLst>
                      </a:pPr>
                      <a:r>
                        <a:rPr lang="en-GB" sz="1400" dirty="0">
                          <a:effectLst/>
                          <a:latin typeface="Calibri"/>
                          <a:ea typeface="Times New Roman"/>
                          <a:cs typeface="Arial"/>
                        </a:rPr>
                        <a:t>Under DCP 204, Network Operators will be required to provide more granular level data to Suppliers </a:t>
                      </a:r>
                      <a:endParaRPr lang="en-GB" sz="1600" dirty="0">
                        <a:effectLst/>
                        <a:latin typeface="Times New Roman"/>
                        <a:ea typeface="Times New Roman"/>
                      </a:endParaRPr>
                    </a:p>
                  </a:txBody>
                  <a:tcPr marL="68580" marR="68580" marT="0" marB="0" anchor="ctr"/>
                </a:tc>
                <a:tc>
                  <a:txBody>
                    <a:bodyPr/>
                    <a:lstStyle/>
                    <a:p>
                      <a:pPr>
                        <a:spcAft>
                          <a:spcPts val="0"/>
                        </a:spcAft>
                        <a:tabLst>
                          <a:tab pos="5731510" algn="r"/>
                        </a:tabLst>
                      </a:pPr>
                      <a:r>
                        <a:rPr lang="en-GB" sz="1400" dirty="0">
                          <a:effectLst/>
                          <a:latin typeface="Calibri"/>
                          <a:ea typeface="Times New Roman"/>
                          <a:cs typeface="Arial"/>
                        </a:rPr>
                        <a:t>Negligible  </a:t>
                      </a:r>
                      <a:endParaRPr lang="en-GB" sz="1600" dirty="0">
                        <a:effectLst/>
                        <a:latin typeface="Times New Roman"/>
                        <a:ea typeface="Times New Roman"/>
                      </a:endParaRPr>
                    </a:p>
                  </a:txBody>
                  <a:tcPr marL="68580" marR="68580" marT="0" marB="0" anchor="ctr"/>
                </a:tc>
              </a:tr>
            </a:tbl>
          </a:graphicData>
        </a:graphic>
      </p:graphicFrame>
    </p:spTree>
    <p:extLst>
      <p:ext uri="{BB962C8B-B14F-4D97-AF65-F5344CB8AC3E}">
        <p14:creationId xmlns:p14="http://schemas.microsoft.com/office/powerpoint/2010/main" val="428966356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3334</TotalTime>
  <Words>1151</Words>
  <Application>Microsoft Office PowerPoint</Application>
  <PresentationFormat>On-screen Show (4:3)</PresentationFormat>
  <Paragraphs>122</Paragraphs>
  <Slides>12</Slides>
  <Notes>12</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PowerPoint Presentation</vt:lpstr>
      <vt:lpstr>Background</vt:lpstr>
      <vt:lpstr>Current Load Managed Areas</vt:lpstr>
      <vt:lpstr>DCP 204: Purpose</vt:lpstr>
      <vt:lpstr>DCP 204: Working Group</vt:lpstr>
      <vt:lpstr>DCP 204: Ofgem Feedback</vt:lpstr>
      <vt:lpstr>Consultation</vt:lpstr>
      <vt:lpstr>DCP 204 Benefits</vt:lpstr>
      <vt:lpstr>DCP 204 Costs</vt:lpstr>
      <vt:lpstr>Next Steps</vt:lpstr>
      <vt:lpstr>Questions?</vt:lpstr>
      <vt:lpstr>Contact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Rosalind Timperley</dc:creator>
  <cp:lastModifiedBy>Roz</cp:lastModifiedBy>
  <cp:revision>406</cp:revision>
  <cp:lastPrinted>2014-01-23T16:15:37Z</cp:lastPrinted>
  <dcterms:created xsi:type="dcterms:W3CDTF">2006-08-16T00:00:00Z</dcterms:created>
  <dcterms:modified xsi:type="dcterms:W3CDTF">2015-09-07T11:53:04Z</dcterms:modified>
</cp:coreProperties>
</file>